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56" r:id="rId2"/>
    <p:sldId id="257" r:id="rId3"/>
    <p:sldId id="258" r:id="rId4"/>
    <p:sldId id="286" r:id="rId5"/>
    <p:sldId id="264" r:id="rId6"/>
    <p:sldId id="288" r:id="rId7"/>
    <p:sldId id="261" r:id="rId8"/>
    <p:sldId id="293" r:id="rId9"/>
    <p:sldId id="292" r:id="rId10"/>
    <p:sldId id="295" r:id="rId11"/>
    <p:sldId id="290" r:id="rId12"/>
    <p:sldId id="266" r:id="rId13"/>
    <p:sldId id="267" r:id="rId14"/>
    <p:sldId id="289" r:id="rId15"/>
    <p:sldId id="271" r:id="rId16"/>
    <p:sldId id="273" r:id="rId17"/>
    <p:sldId id="274" r:id="rId18"/>
    <p:sldId id="275" r:id="rId19"/>
    <p:sldId id="276" r:id="rId20"/>
    <p:sldId id="277" r:id="rId21"/>
    <p:sldId id="280" r:id="rId22"/>
    <p:sldId id="283" r:id="rId23"/>
    <p:sldId id="284" r:id="rId24"/>
    <p:sldId id="291" r:id="rId25"/>
    <p:sldId id="26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9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933AF3-1935-D269-DBA6-F44D738A6C83}" v="8" dt="2024-12-07T03:06:26.109"/>
    <p1510:client id="{A20DB49B-C177-FED8-D404-7615E4A3304C}" v="1813" dt="2024-12-06T02:20:44.542"/>
    <p1510:client id="{AB7E7009-4373-4037-9FA6-19BA8E1B5A6F}" v="2787" dt="2024-12-06T22:29:08.811"/>
    <p1510:client id="{B65BC721-CA31-6CBA-0BB4-F4B3B49C4B1E}" v="355" dt="2024-12-07T01:48:19.780"/>
    <p1510:client id="{D6C193F4-F002-AF7D-792B-C203F9BA4559}" v="588" dt="2024-12-06T02:20:58.656"/>
    <p1510:client id="{DF2AA91D-8763-F948-B9C5-8BBACB105DA4}" v="350" dt="2024-12-07T02:32:07.635"/>
    <p1510:client id="{E6C5F7B7-B068-A1D5-4D7D-9FCF9AAB0F90}" v="752" dt="2024-12-06T03:06:09.017"/>
    <p1510:client id="{F2AE8371-7DC8-A49B-85C0-5BFEC7269901}" v="82" dt="2024-12-07T03:08:25.326"/>
    <p1510:client id="{F970B316-4EE4-76D3-CD9D-719D9A276BF4}" v="281" dt="2024-12-07T03:08:59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671588-8D58-4AB0-9E7F-BF0509DCF33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806F4B-8141-4D53-ADF0-FB2F075A03B6}">
      <dgm:prSet/>
      <dgm:spPr/>
      <dgm:t>
        <a:bodyPr/>
        <a:lstStyle/>
        <a:p>
          <a:r>
            <a:rPr lang="en-US"/>
            <a:t>Collected weather, tire, telemetry, and pit stop data</a:t>
          </a:r>
        </a:p>
      </dgm:t>
    </dgm:pt>
    <dgm:pt modelId="{CAA9B112-2D94-4D71-AFBF-57802B3A79B9}" type="parTrans" cxnId="{CA279B50-E8F0-4137-9736-428B0023D169}">
      <dgm:prSet/>
      <dgm:spPr/>
      <dgm:t>
        <a:bodyPr/>
        <a:lstStyle/>
        <a:p>
          <a:endParaRPr lang="en-US"/>
        </a:p>
      </dgm:t>
    </dgm:pt>
    <dgm:pt modelId="{E8966282-EE1B-4068-8A1D-5E9A490EE996}" type="sibTrans" cxnId="{CA279B50-E8F0-4137-9736-428B0023D169}">
      <dgm:prSet/>
      <dgm:spPr/>
      <dgm:t>
        <a:bodyPr/>
        <a:lstStyle/>
        <a:p>
          <a:endParaRPr lang="en-US"/>
        </a:p>
      </dgm:t>
    </dgm:pt>
    <dgm:pt modelId="{95822B46-CF56-474F-A2DC-ED1E6ECB1ABF}">
      <dgm:prSet/>
      <dgm:spPr/>
      <dgm:t>
        <a:bodyPr/>
        <a:lstStyle/>
        <a:p>
          <a:r>
            <a:rPr lang="en-US"/>
            <a:t>Combined different data sets to make models more effective</a:t>
          </a:r>
        </a:p>
      </dgm:t>
    </dgm:pt>
    <dgm:pt modelId="{0CA5AC8B-2161-47B8-8AA1-FD98DC5BB570}" type="parTrans" cxnId="{AE871062-1B20-4BDF-92F2-3E555D83175D}">
      <dgm:prSet/>
      <dgm:spPr/>
      <dgm:t>
        <a:bodyPr/>
        <a:lstStyle/>
        <a:p>
          <a:endParaRPr lang="en-US"/>
        </a:p>
      </dgm:t>
    </dgm:pt>
    <dgm:pt modelId="{5908A37F-6AF9-4AB5-B8B2-EC530E812118}" type="sibTrans" cxnId="{AE871062-1B20-4BDF-92F2-3E555D83175D}">
      <dgm:prSet/>
      <dgm:spPr/>
      <dgm:t>
        <a:bodyPr/>
        <a:lstStyle/>
        <a:p>
          <a:endParaRPr lang="en-US"/>
        </a:p>
      </dgm:t>
    </dgm:pt>
    <dgm:pt modelId="{638293A2-A58C-44A6-B706-CE02F2048739}">
      <dgm:prSet/>
      <dgm:spPr/>
      <dgm:t>
        <a:bodyPr/>
        <a:lstStyle/>
        <a:p>
          <a:r>
            <a:rPr lang="en-US"/>
            <a:t>Focused on developing a pit stop and </a:t>
          </a:r>
          <a:r>
            <a:rPr lang="en-US" err="1"/>
            <a:t>tyre</a:t>
          </a:r>
          <a:r>
            <a:rPr lang="en-US"/>
            <a:t> strategy to help teams like Red Bull (We     Verstappen)</a:t>
          </a:r>
        </a:p>
      </dgm:t>
    </dgm:pt>
    <dgm:pt modelId="{2944BA09-712D-44FB-B878-B7FFF17CCEC7}" type="parTrans" cxnId="{F85D8788-112A-476B-8394-1AC193F63BF3}">
      <dgm:prSet/>
      <dgm:spPr/>
      <dgm:t>
        <a:bodyPr/>
        <a:lstStyle/>
        <a:p>
          <a:endParaRPr lang="en-US"/>
        </a:p>
      </dgm:t>
    </dgm:pt>
    <dgm:pt modelId="{E0092B26-E53D-4FCE-B292-EBA46C1F6F8C}" type="sibTrans" cxnId="{F85D8788-112A-476B-8394-1AC193F63BF3}">
      <dgm:prSet/>
      <dgm:spPr/>
      <dgm:t>
        <a:bodyPr/>
        <a:lstStyle/>
        <a:p>
          <a:endParaRPr lang="en-US"/>
        </a:p>
      </dgm:t>
    </dgm:pt>
    <dgm:pt modelId="{65B699C8-0DCB-4916-8FD5-8ADF9DE0B014}" type="pres">
      <dgm:prSet presAssocID="{E3671588-8D58-4AB0-9E7F-BF0509DCF331}" presName="outerComposite" presStyleCnt="0">
        <dgm:presLayoutVars>
          <dgm:chMax val="5"/>
          <dgm:dir/>
          <dgm:resizeHandles val="exact"/>
        </dgm:presLayoutVars>
      </dgm:prSet>
      <dgm:spPr/>
    </dgm:pt>
    <dgm:pt modelId="{3961BC9A-F4A4-4121-913A-810C16C8E234}" type="pres">
      <dgm:prSet presAssocID="{E3671588-8D58-4AB0-9E7F-BF0509DCF331}" presName="dummyMaxCanvas" presStyleCnt="0">
        <dgm:presLayoutVars/>
      </dgm:prSet>
      <dgm:spPr/>
    </dgm:pt>
    <dgm:pt modelId="{CE6DDF6C-72A2-4FD2-BDB1-F950712A82E7}" type="pres">
      <dgm:prSet presAssocID="{E3671588-8D58-4AB0-9E7F-BF0509DCF331}" presName="ThreeNodes_1" presStyleLbl="node1" presStyleIdx="0" presStyleCnt="3">
        <dgm:presLayoutVars>
          <dgm:bulletEnabled val="1"/>
        </dgm:presLayoutVars>
      </dgm:prSet>
      <dgm:spPr/>
    </dgm:pt>
    <dgm:pt modelId="{7B9CFBA9-B339-4D6F-B4B2-68D08EDC6A47}" type="pres">
      <dgm:prSet presAssocID="{E3671588-8D58-4AB0-9E7F-BF0509DCF331}" presName="ThreeNodes_2" presStyleLbl="node1" presStyleIdx="1" presStyleCnt="3">
        <dgm:presLayoutVars>
          <dgm:bulletEnabled val="1"/>
        </dgm:presLayoutVars>
      </dgm:prSet>
      <dgm:spPr/>
    </dgm:pt>
    <dgm:pt modelId="{2152DEDF-F64A-459D-AE9A-D250E8029F42}" type="pres">
      <dgm:prSet presAssocID="{E3671588-8D58-4AB0-9E7F-BF0509DCF331}" presName="ThreeNodes_3" presStyleLbl="node1" presStyleIdx="2" presStyleCnt="3">
        <dgm:presLayoutVars>
          <dgm:bulletEnabled val="1"/>
        </dgm:presLayoutVars>
      </dgm:prSet>
      <dgm:spPr/>
    </dgm:pt>
    <dgm:pt modelId="{6B1B1262-97B9-4DCE-9403-C8219084F5D9}" type="pres">
      <dgm:prSet presAssocID="{E3671588-8D58-4AB0-9E7F-BF0509DCF331}" presName="ThreeConn_1-2" presStyleLbl="fgAccFollowNode1" presStyleIdx="0" presStyleCnt="2">
        <dgm:presLayoutVars>
          <dgm:bulletEnabled val="1"/>
        </dgm:presLayoutVars>
      </dgm:prSet>
      <dgm:spPr/>
    </dgm:pt>
    <dgm:pt modelId="{57C31347-628D-4012-AFD8-0536E5C06C14}" type="pres">
      <dgm:prSet presAssocID="{E3671588-8D58-4AB0-9E7F-BF0509DCF331}" presName="ThreeConn_2-3" presStyleLbl="fgAccFollowNode1" presStyleIdx="1" presStyleCnt="2">
        <dgm:presLayoutVars>
          <dgm:bulletEnabled val="1"/>
        </dgm:presLayoutVars>
      </dgm:prSet>
      <dgm:spPr/>
    </dgm:pt>
    <dgm:pt modelId="{1758510F-CC83-4BE4-974F-622E9DC347EB}" type="pres">
      <dgm:prSet presAssocID="{E3671588-8D58-4AB0-9E7F-BF0509DCF331}" presName="ThreeNodes_1_text" presStyleLbl="node1" presStyleIdx="2" presStyleCnt="3">
        <dgm:presLayoutVars>
          <dgm:bulletEnabled val="1"/>
        </dgm:presLayoutVars>
      </dgm:prSet>
      <dgm:spPr/>
    </dgm:pt>
    <dgm:pt modelId="{D0406A76-15CC-413E-91C9-E0D8E9F65337}" type="pres">
      <dgm:prSet presAssocID="{E3671588-8D58-4AB0-9E7F-BF0509DCF331}" presName="ThreeNodes_2_text" presStyleLbl="node1" presStyleIdx="2" presStyleCnt="3">
        <dgm:presLayoutVars>
          <dgm:bulletEnabled val="1"/>
        </dgm:presLayoutVars>
      </dgm:prSet>
      <dgm:spPr/>
    </dgm:pt>
    <dgm:pt modelId="{CDE2B7CF-6C3A-4DFC-9117-0FE4B73CA40B}" type="pres">
      <dgm:prSet presAssocID="{E3671588-8D58-4AB0-9E7F-BF0509DCF33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DE98624-F5FD-4849-9ECD-5D46FD6C8E6C}" type="presOf" srcId="{638293A2-A58C-44A6-B706-CE02F2048739}" destId="{2152DEDF-F64A-459D-AE9A-D250E8029F42}" srcOrd="0" destOrd="0" presId="urn:microsoft.com/office/officeart/2005/8/layout/vProcess5"/>
    <dgm:cxn modelId="{14F4C330-307A-467C-9387-2BDBBE34609A}" type="presOf" srcId="{E8966282-EE1B-4068-8A1D-5E9A490EE996}" destId="{6B1B1262-97B9-4DCE-9403-C8219084F5D9}" srcOrd="0" destOrd="0" presId="urn:microsoft.com/office/officeart/2005/8/layout/vProcess5"/>
    <dgm:cxn modelId="{FD4B2936-1A99-4829-A81A-6E07C49C9156}" type="presOf" srcId="{53806F4B-8141-4D53-ADF0-FB2F075A03B6}" destId="{CE6DDF6C-72A2-4FD2-BDB1-F950712A82E7}" srcOrd="0" destOrd="0" presId="urn:microsoft.com/office/officeart/2005/8/layout/vProcess5"/>
    <dgm:cxn modelId="{74A08A3F-1C92-44A4-A2A6-8077C9785750}" type="presOf" srcId="{638293A2-A58C-44A6-B706-CE02F2048739}" destId="{CDE2B7CF-6C3A-4DFC-9117-0FE4B73CA40B}" srcOrd="1" destOrd="0" presId="urn:microsoft.com/office/officeart/2005/8/layout/vProcess5"/>
    <dgm:cxn modelId="{AE871062-1B20-4BDF-92F2-3E555D83175D}" srcId="{E3671588-8D58-4AB0-9E7F-BF0509DCF331}" destId="{95822B46-CF56-474F-A2DC-ED1E6ECB1ABF}" srcOrd="1" destOrd="0" parTransId="{0CA5AC8B-2161-47B8-8AA1-FD98DC5BB570}" sibTransId="{5908A37F-6AF9-4AB5-B8B2-EC530E812118}"/>
    <dgm:cxn modelId="{CA279B50-E8F0-4137-9736-428B0023D169}" srcId="{E3671588-8D58-4AB0-9E7F-BF0509DCF331}" destId="{53806F4B-8141-4D53-ADF0-FB2F075A03B6}" srcOrd="0" destOrd="0" parTransId="{CAA9B112-2D94-4D71-AFBF-57802B3A79B9}" sibTransId="{E8966282-EE1B-4068-8A1D-5E9A490EE996}"/>
    <dgm:cxn modelId="{F85D8788-112A-476B-8394-1AC193F63BF3}" srcId="{E3671588-8D58-4AB0-9E7F-BF0509DCF331}" destId="{638293A2-A58C-44A6-B706-CE02F2048739}" srcOrd="2" destOrd="0" parTransId="{2944BA09-712D-44FB-B878-B7FFF17CCEC7}" sibTransId="{E0092B26-E53D-4FCE-B292-EBA46C1F6F8C}"/>
    <dgm:cxn modelId="{493887C2-B9C7-4221-A00A-FC11DF6D7E7B}" type="presOf" srcId="{53806F4B-8141-4D53-ADF0-FB2F075A03B6}" destId="{1758510F-CC83-4BE4-974F-622E9DC347EB}" srcOrd="1" destOrd="0" presId="urn:microsoft.com/office/officeart/2005/8/layout/vProcess5"/>
    <dgm:cxn modelId="{3E6D1FC8-04FC-4690-B60F-1014E2D77FDF}" type="presOf" srcId="{E3671588-8D58-4AB0-9E7F-BF0509DCF331}" destId="{65B699C8-0DCB-4916-8FD5-8ADF9DE0B014}" srcOrd="0" destOrd="0" presId="urn:microsoft.com/office/officeart/2005/8/layout/vProcess5"/>
    <dgm:cxn modelId="{0BE233CE-C8EF-4556-B5BF-7C99765D6FDB}" type="presOf" srcId="{5908A37F-6AF9-4AB5-B8B2-EC530E812118}" destId="{57C31347-628D-4012-AFD8-0536E5C06C14}" srcOrd="0" destOrd="0" presId="urn:microsoft.com/office/officeart/2005/8/layout/vProcess5"/>
    <dgm:cxn modelId="{10F8C0D2-403F-45AA-B5FD-9B72A1E6E209}" type="presOf" srcId="{95822B46-CF56-474F-A2DC-ED1E6ECB1ABF}" destId="{D0406A76-15CC-413E-91C9-E0D8E9F65337}" srcOrd="1" destOrd="0" presId="urn:microsoft.com/office/officeart/2005/8/layout/vProcess5"/>
    <dgm:cxn modelId="{1ACBFBF3-C094-49E2-8BDE-85A188A8CE65}" type="presOf" srcId="{95822B46-CF56-474F-A2DC-ED1E6ECB1ABF}" destId="{7B9CFBA9-B339-4D6F-B4B2-68D08EDC6A47}" srcOrd="0" destOrd="0" presId="urn:microsoft.com/office/officeart/2005/8/layout/vProcess5"/>
    <dgm:cxn modelId="{0BA9D21E-A1E4-4900-99AC-F3A1EBA5A2F7}" type="presParOf" srcId="{65B699C8-0DCB-4916-8FD5-8ADF9DE0B014}" destId="{3961BC9A-F4A4-4121-913A-810C16C8E234}" srcOrd="0" destOrd="0" presId="urn:microsoft.com/office/officeart/2005/8/layout/vProcess5"/>
    <dgm:cxn modelId="{3D83ED6C-8CE9-4878-B28F-188A1F6F5C6B}" type="presParOf" srcId="{65B699C8-0DCB-4916-8FD5-8ADF9DE0B014}" destId="{CE6DDF6C-72A2-4FD2-BDB1-F950712A82E7}" srcOrd="1" destOrd="0" presId="urn:microsoft.com/office/officeart/2005/8/layout/vProcess5"/>
    <dgm:cxn modelId="{0EB9A952-A601-467B-8C69-446C4FF8269E}" type="presParOf" srcId="{65B699C8-0DCB-4916-8FD5-8ADF9DE0B014}" destId="{7B9CFBA9-B339-4D6F-B4B2-68D08EDC6A47}" srcOrd="2" destOrd="0" presId="urn:microsoft.com/office/officeart/2005/8/layout/vProcess5"/>
    <dgm:cxn modelId="{7FEB37C6-0A4F-40AB-9BCC-0AAB696A6E83}" type="presParOf" srcId="{65B699C8-0DCB-4916-8FD5-8ADF9DE0B014}" destId="{2152DEDF-F64A-459D-AE9A-D250E8029F42}" srcOrd="3" destOrd="0" presId="urn:microsoft.com/office/officeart/2005/8/layout/vProcess5"/>
    <dgm:cxn modelId="{E5BA5E16-454B-4E49-9E85-6F8CF451B2E6}" type="presParOf" srcId="{65B699C8-0DCB-4916-8FD5-8ADF9DE0B014}" destId="{6B1B1262-97B9-4DCE-9403-C8219084F5D9}" srcOrd="4" destOrd="0" presId="urn:microsoft.com/office/officeart/2005/8/layout/vProcess5"/>
    <dgm:cxn modelId="{A061B5A2-7EE2-4D6D-8F70-492DA7A64B19}" type="presParOf" srcId="{65B699C8-0DCB-4916-8FD5-8ADF9DE0B014}" destId="{57C31347-628D-4012-AFD8-0536E5C06C14}" srcOrd="5" destOrd="0" presId="urn:microsoft.com/office/officeart/2005/8/layout/vProcess5"/>
    <dgm:cxn modelId="{C9304AE8-B4B3-42E4-B46F-474D21D522F3}" type="presParOf" srcId="{65B699C8-0DCB-4916-8FD5-8ADF9DE0B014}" destId="{1758510F-CC83-4BE4-974F-622E9DC347EB}" srcOrd="6" destOrd="0" presId="urn:microsoft.com/office/officeart/2005/8/layout/vProcess5"/>
    <dgm:cxn modelId="{EF151AC9-E694-4394-84BE-C15BBF16F63F}" type="presParOf" srcId="{65B699C8-0DCB-4916-8FD5-8ADF9DE0B014}" destId="{D0406A76-15CC-413E-91C9-E0D8E9F65337}" srcOrd="7" destOrd="0" presId="urn:microsoft.com/office/officeart/2005/8/layout/vProcess5"/>
    <dgm:cxn modelId="{AD1726B7-20ED-4407-878C-783635FDC665}" type="presParOf" srcId="{65B699C8-0DCB-4916-8FD5-8ADF9DE0B014}" destId="{CDE2B7CF-6C3A-4DFC-9117-0FE4B73CA40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DDF6C-72A2-4FD2-BDB1-F950712A82E7}">
      <dsp:nvSpPr>
        <dsp:cNvPr id="0" name=""/>
        <dsp:cNvSpPr/>
      </dsp:nvSpPr>
      <dsp:spPr>
        <a:xfrm>
          <a:off x="0" y="0"/>
          <a:ext cx="3960920" cy="1079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Collected weather, tire, telemetry, and pit stop data</a:t>
          </a:r>
        </a:p>
      </dsp:txBody>
      <dsp:txXfrm>
        <a:off x="31626" y="31626"/>
        <a:ext cx="2795737" cy="1016542"/>
      </dsp:txXfrm>
    </dsp:sp>
    <dsp:sp modelId="{7B9CFBA9-B339-4D6F-B4B2-68D08EDC6A47}">
      <dsp:nvSpPr>
        <dsp:cNvPr id="0" name=""/>
        <dsp:cNvSpPr/>
      </dsp:nvSpPr>
      <dsp:spPr>
        <a:xfrm>
          <a:off x="349492" y="1259760"/>
          <a:ext cx="3960920" cy="1079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Combined different data sets to make models more effective</a:t>
          </a:r>
        </a:p>
      </dsp:txBody>
      <dsp:txXfrm>
        <a:off x="381118" y="1291386"/>
        <a:ext cx="2846308" cy="1016542"/>
      </dsp:txXfrm>
    </dsp:sp>
    <dsp:sp modelId="{2152DEDF-F64A-459D-AE9A-D250E8029F42}">
      <dsp:nvSpPr>
        <dsp:cNvPr id="0" name=""/>
        <dsp:cNvSpPr/>
      </dsp:nvSpPr>
      <dsp:spPr>
        <a:xfrm>
          <a:off x="698985" y="2519521"/>
          <a:ext cx="3960920" cy="1079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Focused on developing a pit stop and </a:t>
          </a:r>
          <a:r>
            <a:rPr lang="en-US" sz="1600" kern="1200" err="1"/>
            <a:t>tyre</a:t>
          </a:r>
          <a:r>
            <a:rPr lang="en-US" sz="1600" kern="1200"/>
            <a:t> strategy to help teams like Red Bull (We     Verstappen)</a:t>
          </a:r>
        </a:p>
      </dsp:txBody>
      <dsp:txXfrm>
        <a:off x="730611" y="2551147"/>
        <a:ext cx="2846308" cy="1016542"/>
      </dsp:txXfrm>
    </dsp:sp>
    <dsp:sp modelId="{6B1B1262-97B9-4DCE-9403-C8219084F5D9}">
      <dsp:nvSpPr>
        <dsp:cNvPr id="0" name=""/>
        <dsp:cNvSpPr/>
      </dsp:nvSpPr>
      <dsp:spPr>
        <a:xfrm>
          <a:off x="3259053" y="818844"/>
          <a:ext cx="701866" cy="7018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3416973" y="818844"/>
        <a:ext cx="386026" cy="528154"/>
      </dsp:txXfrm>
    </dsp:sp>
    <dsp:sp modelId="{57C31347-628D-4012-AFD8-0536E5C06C14}">
      <dsp:nvSpPr>
        <dsp:cNvPr id="0" name=""/>
        <dsp:cNvSpPr/>
      </dsp:nvSpPr>
      <dsp:spPr>
        <a:xfrm>
          <a:off x="3608546" y="2071406"/>
          <a:ext cx="701866" cy="7018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3766466" y="2071406"/>
        <a:ext cx="386026" cy="528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58BB2-3F29-4801-AD38-9BB8F8AB9E6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766A5-3263-4354-976B-FD0180877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4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24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landon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84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6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2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Kirtan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24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6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Humidity, lap, tire temp, air temp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3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kirtan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7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kirtan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77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Landon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Conduct hyperparameter tuning for the Random Forest model to improve accuracy and reduce error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Compare performance against other models (e.g., Gradient Boosting Machines or Neural Networks) to ensure optimal results.</a:t>
            </a:r>
            <a:endParaRPr lang="en-US">
              <a:cs typeface="+mn-lt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Consider adding interaction terms or engineering new features from the existing dataset</a:t>
            </a: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Like Speed × Throttle or Lap × </a:t>
            </a:r>
            <a:r>
              <a:rPr lang="en-US" err="1"/>
              <a:t>TrackTemp</a:t>
            </a:r>
            <a:r>
              <a:rPr lang="en-US"/>
              <a:t> to capture complex relationships.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Courier New,monospace"/>
              <a:buChar char="o"/>
            </a:pP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71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rohit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41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4 pics with the word under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Rohit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Lap data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Lap data was adjusted to update every 1000 seconds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Extremely large amounts of data caused long waiting times for </a:t>
            </a:r>
            <a:r>
              <a:rPr lang="en-US" err="1">
                <a:latin typeface="Calibri"/>
                <a:ea typeface="Calibri"/>
                <a:cs typeface="Calibri"/>
              </a:rPr>
              <a:t>eda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Tyre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The </a:t>
            </a:r>
            <a:r>
              <a:rPr lang="en-US" err="1">
                <a:latin typeface="Calibri"/>
                <a:ea typeface="Calibri"/>
                <a:cs typeface="Calibri"/>
              </a:rPr>
              <a:t>tyre</a:t>
            </a:r>
            <a:r>
              <a:rPr lang="en-US">
                <a:latin typeface="Calibri"/>
                <a:ea typeface="Calibri"/>
                <a:cs typeface="Calibri"/>
              </a:rPr>
              <a:t> data was not effective without weather because weather influences </a:t>
            </a:r>
            <a:r>
              <a:rPr lang="en-US" err="1">
                <a:latin typeface="Calibri"/>
                <a:ea typeface="Calibri"/>
                <a:cs typeface="Calibri"/>
              </a:rPr>
              <a:t>tyre</a:t>
            </a:r>
            <a:r>
              <a:rPr lang="en-US">
                <a:latin typeface="Calibri"/>
                <a:ea typeface="Calibri"/>
                <a:cs typeface="Calibri"/>
              </a:rPr>
              <a:t> choices, so the datasets were merged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ea typeface="Calibri"/>
                <a:cs typeface="Calibri"/>
              </a:rPr>
              <a:t>From 2019 onward, soft medium and hard names were used instead of ultrasoft, supersoft,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Rohit- include why this presentation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5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9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rohit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2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rohit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8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Keegan</a:t>
            </a:r>
          </a:p>
          <a:p>
            <a:r>
              <a:rPr lang="en-US"/>
              <a:t>Explain Race vs Street circuits</a:t>
            </a:r>
          </a:p>
          <a:p>
            <a:r>
              <a:rPr lang="en-US"/>
              <a:t>Race Circuit – A permanent track that is specifically built for F1 races</a:t>
            </a:r>
          </a:p>
          <a:p>
            <a:r>
              <a:rPr lang="en-US"/>
              <a:t>Street Circuit – A temporary track that is formed on regular city streets which are closed off for the races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11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keegan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1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keegan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766A5-3263-4354-976B-FD0180877D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4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83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301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01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09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56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74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0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9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82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20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7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4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9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D7A19-5A18-4098-A196-89781E0AEEF2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2A513-4C88-4D76-B901-EA69015FB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06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26C4-B911-2A71-C738-4F7251CCA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522" y="2742465"/>
            <a:ext cx="8144134" cy="1373070"/>
          </a:xfrm>
        </p:spPr>
        <p:txBody>
          <a:bodyPr/>
          <a:lstStyle/>
          <a:p>
            <a:r>
              <a:rPr lang="en-US"/>
              <a:t>Formula 1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202CB-3063-535B-411C-9242F6717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08" y="4625533"/>
            <a:ext cx="8712535" cy="11176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Kirtan Patel, Rohit Shah, Landon Yamanaka, Keegan Barbee</a:t>
            </a:r>
          </a:p>
        </p:txBody>
      </p:sp>
    </p:spTree>
    <p:extLst>
      <p:ext uri="{BB962C8B-B14F-4D97-AF65-F5344CB8AC3E}">
        <p14:creationId xmlns:p14="http://schemas.microsoft.com/office/powerpoint/2010/main" val="1216872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E3AC-7CDB-D419-838F-5D2F976D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Weather/Tyre EDA</a:t>
            </a: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2E798A8-5FD0-2A99-020B-8766F6FD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0" t="5314" r="-823" b="-884"/>
          <a:stretch/>
        </p:blipFill>
        <p:spPr>
          <a:xfrm>
            <a:off x="680825" y="2043384"/>
            <a:ext cx="5206268" cy="20683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graph of different types of tires&#10;&#10;Description automatically generated">
            <a:extLst>
              <a:ext uri="{FF2B5EF4-FFF2-40B4-BE49-F238E27FC236}">
                <a16:creationId xmlns:a16="http://schemas.microsoft.com/office/drawing/2014/main" id="{EE855BF3-2E8E-C8F2-A236-59CB299E52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" t="5588" r="-235" b="-4598"/>
          <a:stretch/>
        </p:blipFill>
        <p:spPr>
          <a:xfrm>
            <a:off x="682228" y="4501478"/>
            <a:ext cx="5209016" cy="2046681"/>
          </a:xfrm>
          <a:prstGeom prst="rect">
            <a:avLst/>
          </a:prstGeom>
        </p:spPr>
      </p:pic>
      <p:pic>
        <p:nvPicPr>
          <p:cNvPr id="10" name="Picture 9" descr="A graph with blue squares&#10;&#10;Description automatically generated">
            <a:extLst>
              <a:ext uri="{FF2B5EF4-FFF2-40B4-BE49-F238E27FC236}">
                <a16:creationId xmlns:a16="http://schemas.microsoft.com/office/drawing/2014/main" id="{845CC0AA-9D30-9E1D-11D1-588ECFB40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217" y="2045154"/>
            <a:ext cx="3492969" cy="2174082"/>
          </a:xfrm>
          <a:prstGeom prst="rect">
            <a:avLst/>
          </a:prstGeom>
        </p:spPr>
      </p:pic>
      <p:pic>
        <p:nvPicPr>
          <p:cNvPr id="11" name="Picture 10" descr="A graph with blue squares&#10;&#10;Description automatically generated">
            <a:extLst>
              <a:ext uri="{FF2B5EF4-FFF2-40B4-BE49-F238E27FC236}">
                <a16:creationId xmlns:a16="http://schemas.microsoft.com/office/drawing/2014/main" id="{A24170C8-997D-0554-1881-D2DB2E95D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520" y="4419599"/>
            <a:ext cx="3495601" cy="22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5DC8-302B-C220-8FF1-75CF4912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EDA – Weather / Tyre graphs (Humidity and </a:t>
            </a:r>
            <a:r>
              <a:rPr lang="en-US" sz="2400" err="1"/>
              <a:t>tyre</a:t>
            </a:r>
            <a:r>
              <a:rPr lang="en-US" sz="2400"/>
              <a:t> usage)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120302-2059-C499-4E6F-21E3855AA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910" y="2319111"/>
            <a:ext cx="3656289" cy="359931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  <a:p>
            <a:pPr lvl="1"/>
            <a:r>
              <a:rPr lang="en-US" sz="1200" b="1">
                <a:latin typeface="Arial"/>
                <a:cs typeface="Arial"/>
              </a:rPr>
              <a:t>Tyre Popularity</a:t>
            </a:r>
            <a:r>
              <a:rPr lang="en-US" sz="1200">
                <a:latin typeface="Arial"/>
                <a:cs typeface="Arial"/>
              </a:rPr>
              <a:t>:</a:t>
            </a:r>
            <a:endParaRPr lang="en-US" sz="1200"/>
          </a:p>
          <a:p>
            <a:pPr lvl="2"/>
            <a:r>
              <a:rPr lang="en-US" sz="1200" b="1">
                <a:latin typeface="Arial"/>
                <a:cs typeface="Arial"/>
              </a:rPr>
              <a:t>Soft Tyres</a:t>
            </a:r>
            <a:r>
              <a:rPr lang="en-US" sz="1200">
                <a:latin typeface="Arial"/>
                <a:cs typeface="Arial"/>
              </a:rPr>
              <a:t> and </a:t>
            </a:r>
            <a:r>
              <a:rPr lang="en-US" sz="1200" b="1">
                <a:latin typeface="Arial"/>
                <a:cs typeface="Arial"/>
              </a:rPr>
              <a:t>Medium New Tyres</a:t>
            </a:r>
            <a:r>
              <a:rPr lang="en-US" sz="1200">
                <a:latin typeface="Arial"/>
                <a:cs typeface="Arial"/>
              </a:rPr>
              <a:t> dominate across all humidity levels</a:t>
            </a:r>
            <a:endParaRPr lang="en-US" sz="1200"/>
          </a:p>
          <a:p>
            <a:pPr lvl="2"/>
            <a:r>
              <a:rPr lang="en-US" sz="1200" b="1">
                <a:latin typeface="Arial"/>
                <a:cs typeface="Arial"/>
              </a:rPr>
              <a:t>Medium New Tyres</a:t>
            </a:r>
            <a:r>
              <a:rPr lang="en-US" sz="1200">
                <a:latin typeface="Arial"/>
                <a:cs typeface="Arial"/>
              </a:rPr>
              <a:t> are the most frequently used overall</a:t>
            </a:r>
            <a:endParaRPr lang="en-US" sz="1200"/>
          </a:p>
          <a:p>
            <a:pPr lvl="1"/>
            <a:r>
              <a:rPr lang="en-US" sz="1200" b="1">
                <a:latin typeface="Arial"/>
                <a:cs typeface="Arial"/>
              </a:rPr>
              <a:t>Performance Insight</a:t>
            </a:r>
            <a:r>
              <a:rPr lang="en-US" sz="1200">
                <a:latin typeface="Arial"/>
                <a:cs typeface="Arial"/>
              </a:rPr>
              <a:t>:</a:t>
            </a:r>
            <a:endParaRPr lang="en-US" sz="1200"/>
          </a:p>
          <a:p>
            <a:pPr lvl="2"/>
            <a:r>
              <a:rPr lang="en-US" sz="1200" b="1">
                <a:latin typeface="Arial"/>
                <a:cs typeface="Arial"/>
              </a:rPr>
              <a:t>Medium New Tyres</a:t>
            </a:r>
            <a:r>
              <a:rPr lang="en-US" sz="1200">
                <a:latin typeface="Arial"/>
                <a:cs typeface="Arial"/>
              </a:rPr>
              <a:t> sustain </a:t>
            </a:r>
            <a:r>
              <a:rPr lang="en-US" sz="1200" b="1">
                <a:latin typeface="Arial"/>
                <a:cs typeface="Arial"/>
              </a:rPr>
              <a:t>high speeds</a:t>
            </a:r>
            <a:r>
              <a:rPr lang="en-US" sz="1200">
                <a:latin typeface="Arial"/>
                <a:cs typeface="Arial"/>
              </a:rPr>
              <a:t> for a significant duration, making them an optimal choice for varied conditions</a:t>
            </a:r>
            <a:endParaRPr lang="en-US" sz="1200"/>
          </a:p>
          <a:p>
            <a:pPr lvl="2"/>
            <a:endParaRPr lang="en-US" sz="9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>
              <a:solidFill>
                <a:srgbClr val="FFFFFF"/>
              </a:solidFill>
              <a:latin typeface="Trebuchet MS" panose="020B0603020202020204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7E886-B0D1-766C-FD7C-382BC06506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4" t="-3173" r="-836" b="-490"/>
          <a:stretch/>
        </p:blipFill>
        <p:spPr>
          <a:xfrm>
            <a:off x="4815229" y="2078479"/>
            <a:ext cx="7366890" cy="30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3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9629-AD6B-60FE-EE12-6F4FCF79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 – Weather/Tyre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DBDC3-3AE6-435E-A997-8460B6392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104843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Analyzed a dataset containing </a:t>
            </a:r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13 features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 and </a:t>
            </a:r>
            <a:r>
              <a:rPr lang="en-US" sz="2000" b="1">
                <a:solidFill>
                  <a:srgbClr val="FFFFFF"/>
                </a:solidFill>
                <a:ea typeface="+mn-lt"/>
                <a:cs typeface="+mn-lt"/>
              </a:rPr>
              <a:t>9 target classes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 (</a:t>
            </a:r>
            <a:r>
              <a:rPr lang="en-US" sz="2000">
                <a:solidFill>
                  <a:srgbClr val="FFFFFF"/>
                </a:solidFill>
                <a:latin typeface="Consolas"/>
              </a:rPr>
              <a:t>Tyres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)</a:t>
            </a:r>
            <a:endParaRPr lang="en-US" sz="2000">
              <a:solidFill>
                <a:srgbClr val="FFFFFF"/>
              </a:solidFill>
              <a:latin typeface="Trebuchet MS" panose="020B060302020202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Consolas"/>
              </a:rPr>
              <a:t>AirTemp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, </a:t>
            </a:r>
            <a:r>
              <a:rPr lang="en-US">
                <a:solidFill>
                  <a:srgbClr val="FFFFFF"/>
                </a:solidFill>
                <a:latin typeface="Consolas"/>
              </a:rPr>
              <a:t>TrackTemp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, and </a:t>
            </a:r>
            <a:r>
              <a:rPr lang="en-US">
                <a:solidFill>
                  <a:srgbClr val="FFFFFF"/>
                </a:solidFill>
                <a:latin typeface="Consolas"/>
              </a:rPr>
              <a:t>Lap were biggest predictors</a:t>
            </a:r>
            <a:endParaRPr lang="en-US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solidFill>
                <a:srgbClr val="FFFFFF"/>
              </a:solidFill>
              <a:latin typeface="Consolas"/>
              <a:ea typeface="+mn-lt"/>
              <a:cs typeface="+mn-lt"/>
            </a:endParaRPr>
          </a:p>
          <a:p>
            <a:endParaRPr lang="en-US" sz="2000">
              <a:solidFill>
                <a:srgbClr val="FFFFFF"/>
              </a:solidFill>
              <a:latin typeface="Trebuchet MS"/>
              <a:ea typeface="+mn-lt"/>
              <a:cs typeface="+mn-lt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w Do F1 Tyres Work?. Tyres, tyres ...">
            <a:extLst>
              <a:ext uri="{FF2B5EF4-FFF2-40B4-BE49-F238E27FC236}">
                <a16:creationId xmlns:a16="http://schemas.microsoft.com/office/drawing/2014/main" id="{D9E47F29-D637-0E46-63C5-04200737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933" y="2284785"/>
            <a:ext cx="4178419" cy="22816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335AA-E0A5-FD13-194D-675D06CB9B2D}"/>
              </a:ext>
            </a:extLst>
          </p:cNvPr>
          <p:cNvSpPr txBox="1"/>
          <p:nvPr/>
        </p:nvSpPr>
        <p:spPr>
          <a:xfrm>
            <a:off x="8206153" y="146539"/>
            <a:ext cx="1875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Target variables</a:t>
            </a:r>
          </a:p>
        </p:txBody>
      </p:sp>
      <p:pic>
        <p:nvPicPr>
          <p:cNvPr id="7" name="Picture 6" descr="BrazilGP 🇧🇷 #F1 ...">
            <a:extLst>
              <a:ext uri="{FF2B5EF4-FFF2-40B4-BE49-F238E27FC236}">
                <a16:creationId xmlns:a16="http://schemas.microsoft.com/office/drawing/2014/main" id="{C44E20FA-6857-503D-E1F1-2816F188A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0" y="3590192"/>
            <a:ext cx="2857500" cy="1600200"/>
          </a:xfrm>
          <a:prstGeom prst="rect">
            <a:avLst/>
          </a:prstGeom>
        </p:spPr>
      </p:pic>
      <p:pic>
        <p:nvPicPr>
          <p:cNvPr id="8" name="Picture 7" descr="F1 Graphics Explained — The F1 Friend">
            <a:extLst>
              <a:ext uri="{FF2B5EF4-FFF2-40B4-BE49-F238E27FC236}">
                <a16:creationId xmlns:a16="http://schemas.microsoft.com/office/drawing/2014/main" id="{42C480B0-7F5A-E5B1-8AAC-9D9C692FE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" y="5317881"/>
            <a:ext cx="2845777" cy="14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4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9802-CD09-7B1E-FDF7-8231ABE1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>
                <a:ea typeface="+mj-lt"/>
                <a:cs typeface="+mj-lt"/>
              </a:rPr>
              <a:t>Data Transformation and Model Selection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73A1-B3C2-640D-59D8-DBC09F9C8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ea typeface="+mn-lt"/>
                <a:cs typeface="+mn-lt"/>
              </a:rPr>
              <a:t>Handled missing values using </a:t>
            </a:r>
            <a:r>
              <a:rPr lang="en-US" sz="1400" b="1">
                <a:ea typeface="+mn-lt"/>
                <a:cs typeface="+mn-lt"/>
              </a:rPr>
              <a:t>mean imputation</a:t>
            </a:r>
            <a:r>
              <a:rPr lang="en-US" sz="1400">
                <a:ea typeface="+mn-lt"/>
                <a:cs typeface="+mn-lt"/>
              </a:rPr>
              <a:t> for numerical features.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Encoded categorical variables (e.g., </a:t>
            </a:r>
            <a:r>
              <a:rPr lang="en-US" sz="1400">
                <a:latin typeface="Consolas"/>
              </a:rPr>
              <a:t>GP</a:t>
            </a:r>
            <a:r>
              <a:rPr lang="en-US" sz="1400">
                <a:ea typeface="+mn-lt"/>
                <a:cs typeface="+mn-lt"/>
              </a:rPr>
              <a:t>) using </a:t>
            </a:r>
            <a:r>
              <a:rPr lang="en-US" sz="1400" b="1">
                <a:ea typeface="+mn-lt"/>
                <a:cs typeface="+mn-lt"/>
              </a:rPr>
              <a:t>one-hot encoding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Standardized numerical features (e.g., </a:t>
            </a:r>
            <a:r>
              <a:rPr lang="en-US" sz="1400">
                <a:latin typeface="Consolas"/>
              </a:rPr>
              <a:t>TrackTemp</a:t>
            </a:r>
            <a:r>
              <a:rPr lang="en-US" sz="1400">
                <a:ea typeface="+mn-lt"/>
                <a:cs typeface="+mn-lt"/>
              </a:rPr>
              <a:t>, </a:t>
            </a:r>
            <a:r>
              <a:rPr lang="en-US" sz="1400">
                <a:latin typeface="Consolas"/>
              </a:rPr>
              <a:t>Lap</a:t>
            </a:r>
            <a:r>
              <a:rPr lang="en-US" sz="1400">
                <a:ea typeface="+mn-lt"/>
                <a:cs typeface="+mn-lt"/>
              </a:rPr>
              <a:t>) using </a:t>
            </a:r>
            <a:r>
              <a:rPr lang="en-US" sz="1400" b="1">
                <a:ea typeface="+mn-lt"/>
                <a:cs typeface="+mn-lt"/>
              </a:rPr>
              <a:t>StandardScaler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Transformed target variable (</a:t>
            </a:r>
            <a:r>
              <a:rPr lang="en-US" sz="1400">
                <a:latin typeface="Consolas"/>
              </a:rPr>
              <a:t>Tyres</a:t>
            </a:r>
            <a:r>
              <a:rPr lang="en-US" sz="1400">
                <a:ea typeface="+mn-lt"/>
                <a:cs typeface="+mn-lt"/>
              </a:rPr>
              <a:t>) into numeric labels for machine learning compatibility.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Evaluated multiple models (e.g., Decision Tree, Random Forest, SVM).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Selected </a:t>
            </a:r>
            <a:r>
              <a:rPr lang="en-US" sz="1400" b="1">
                <a:ea typeface="+mn-lt"/>
                <a:cs typeface="+mn-lt"/>
              </a:rPr>
              <a:t>XGBoost</a:t>
            </a:r>
            <a:r>
              <a:rPr lang="en-US" sz="1400">
                <a:ea typeface="+mn-lt"/>
                <a:cs typeface="+mn-lt"/>
              </a:rPr>
              <a:t> for its superior accuracy and ability to handle class imbalance effectively.</a:t>
            </a:r>
            <a:endParaRPr lang="en-US" sz="1400"/>
          </a:p>
          <a:p>
            <a:endParaRPr lang="en-US" sz="1400"/>
          </a:p>
        </p:txBody>
      </p:sp>
      <p:pic>
        <p:nvPicPr>
          <p:cNvPr id="4" name="Picture 3" descr="A diagram of a heatmap&#10;&#10;Description automatically generated">
            <a:extLst>
              <a:ext uri="{FF2B5EF4-FFF2-40B4-BE49-F238E27FC236}">
                <a16:creationId xmlns:a16="http://schemas.microsoft.com/office/drawing/2014/main" id="{FF946209-8B49-E40E-6934-3A653FBB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90" y="1247057"/>
            <a:ext cx="6303134" cy="433340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982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3A80-1583-75A7-27B4-92D90F32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E9A32-1F20-0FCE-3306-7B4A25486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541" y="2107152"/>
            <a:ext cx="2001431" cy="693135"/>
          </a:xfrm>
        </p:spPr>
        <p:txBody>
          <a:bodyPr>
            <a:normAutofit/>
          </a:bodyPr>
          <a:lstStyle/>
          <a:p>
            <a:r>
              <a:rPr lang="en-US" sz="3200"/>
              <a:t>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9259D-2785-E198-2885-1A98320D97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b="1">
                <a:ea typeface="+mn-lt"/>
                <a:cs typeface="+mn-lt"/>
              </a:rPr>
              <a:t>High Feature Importance Insight</a:t>
            </a:r>
            <a:r>
              <a:rPr lang="en-US">
                <a:ea typeface="+mn-lt"/>
                <a:cs typeface="+mn-lt"/>
              </a:rPr>
              <a:t>: Key predictors like Speed and Throttle identified as critical contributors.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Interpretability</a:t>
            </a:r>
            <a:r>
              <a:rPr lang="en-US">
                <a:ea typeface="+mn-lt"/>
                <a:cs typeface="+mn-lt"/>
              </a:rPr>
              <a:t>: Random Forest provides easy-to-understand feature importances.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Low Prediction Error</a:t>
            </a:r>
            <a:r>
              <a:rPr lang="en-US">
                <a:ea typeface="+mn-lt"/>
                <a:cs typeface="+mn-lt"/>
              </a:rPr>
              <a:t>: Mean Squared Error (MSE) of 90.36 indicates reasonable accuracy.</a:t>
            </a:r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F1AFA-7B81-6680-5B54-3AE5E2A8D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72654" y="2107152"/>
            <a:ext cx="2350514" cy="692076"/>
          </a:xfrm>
        </p:spPr>
        <p:txBody>
          <a:bodyPr>
            <a:normAutofit/>
          </a:bodyPr>
          <a:lstStyle/>
          <a:p>
            <a:r>
              <a:rPr lang="en-US" sz="3200"/>
              <a:t>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91050-23AB-095D-6BB6-53786678A8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b="1">
                <a:ea typeface="+mn-lt"/>
                <a:cs typeface="+mn-lt"/>
              </a:rPr>
              <a:t>Moderate Model Performance</a:t>
            </a:r>
            <a:r>
              <a:rPr lang="en-US">
                <a:ea typeface="+mn-lt"/>
                <a:cs typeface="+mn-lt"/>
              </a:rPr>
              <a:t>: R²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Score suggests room for improvement in capturing variance.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Residual Clustering</a:t>
            </a:r>
            <a:r>
              <a:rPr lang="en-US">
                <a:ea typeface="+mn-lt"/>
                <a:cs typeface="+mn-lt"/>
              </a:rPr>
              <a:t>: Residual plot shows systematic patterns in prediction errors.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Overreliance on Key Features</a:t>
            </a:r>
            <a:r>
              <a:rPr lang="en-US">
                <a:ea typeface="+mn-lt"/>
                <a:cs typeface="+mn-lt"/>
              </a:rPr>
              <a:t>: High importance of Speed may indicate overfitting risks.</a:t>
            </a:r>
            <a:endParaRPr lang="en-US"/>
          </a:p>
          <a:p>
            <a:endParaRPr lang="en-US"/>
          </a:p>
        </p:txBody>
      </p:sp>
      <p:pic>
        <p:nvPicPr>
          <p:cNvPr id="8" name="Graphic 7" descr="Body builder with solid fill">
            <a:extLst>
              <a:ext uri="{FF2B5EF4-FFF2-40B4-BE49-F238E27FC236}">
                <a16:creationId xmlns:a16="http://schemas.microsoft.com/office/drawing/2014/main" id="{5A6E679E-968D-D3AE-19F1-3F4B1C5D4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428" y="1974887"/>
            <a:ext cx="914400" cy="914400"/>
          </a:xfrm>
          <a:prstGeom prst="rect">
            <a:avLst/>
          </a:prstGeom>
        </p:spPr>
      </p:pic>
      <p:pic>
        <p:nvPicPr>
          <p:cNvPr id="9" name="Graphic 8" descr="Body builder with solid fill">
            <a:extLst>
              <a:ext uri="{FF2B5EF4-FFF2-40B4-BE49-F238E27FC236}">
                <a16:creationId xmlns:a16="http://schemas.microsoft.com/office/drawing/2014/main" id="{5E19058E-62C0-1A1B-D491-20AC4C6C5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6951" y="1974887"/>
            <a:ext cx="914400" cy="9144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3CBE97D4-FF57-EEAC-13D6-1D40092E7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9022" y="2064946"/>
            <a:ext cx="914400" cy="9144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EC66F41A-FAE7-1E4F-5D4A-12B0C3C7B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2400" y="20649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0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041C-30B6-70C3-BB7A-B2B7C721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53F0F-08AB-5297-1023-2FCDD8C8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Conducted 5 iterations with 3-fold cross-validation.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6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19C3-A940-6CD1-66EE-503C7595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 Drivers of Tyre Choice Predictions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5F52C-DE28-A9DB-DD2F-E9931CFF7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 lvl="1"/>
            <a:endParaRPr lang="en-US" b="1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Circuit-specific features (e.g., </a:t>
            </a:r>
            <a:r>
              <a:rPr lang="en-US" err="1">
                <a:latin typeface="Consolas"/>
              </a:rPr>
              <a:t>GP_Monaco</a:t>
            </a:r>
            <a:r>
              <a:rPr lang="en-US">
                <a:ea typeface="+mn-lt"/>
                <a:cs typeface="+mn-lt"/>
              </a:rPr>
              <a:t>) played a secondary role</a:t>
            </a:r>
            <a:endParaRPr lang="en-US"/>
          </a:p>
          <a:p>
            <a:endParaRPr lang="en-US"/>
          </a:p>
        </p:txBody>
      </p:sp>
      <p:pic>
        <p:nvPicPr>
          <p:cNvPr id="4" name="Picture 3" descr="Ice Baths In The Singapore Grand Prix ...">
            <a:extLst>
              <a:ext uri="{FF2B5EF4-FFF2-40B4-BE49-F238E27FC236}">
                <a16:creationId xmlns:a16="http://schemas.microsoft.com/office/drawing/2014/main" id="{EF4E1896-3F50-D83E-1A98-1B6432F3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3" y="2211631"/>
            <a:ext cx="2619375" cy="2346813"/>
          </a:xfrm>
          <a:prstGeom prst="rect">
            <a:avLst/>
          </a:prstGeom>
        </p:spPr>
      </p:pic>
      <p:pic>
        <p:nvPicPr>
          <p:cNvPr id="5" name="Picture 4" descr="Ideal Operating Temperature – Physics of Formula 1">
            <a:extLst>
              <a:ext uri="{FF2B5EF4-FFF2-40B4-BE49-F238E27FC236}">
                <a16:creationId xmlns:a16="http://schemas.microsoft.com/office/drawing/2014/main" id="{CA5D4EFA-0CE6-F942-31AE-25CB532E3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739" y="2239107"/>
            <a:ext cx="2368062" cy="2368062"/>
          </a:xfrm>
          <a:prstGeom prst="rect">
            <a:avLst/>
          </a:prstGeom>
        </p:spPr>
      </p:pic>
      <p:pic>
        <p:nvPicPr>
          <p:cNvPr id="6" name="Picture 5" descr="How long does an F1 race last? Number ...">
            <a:extLst>
              <a:ext uri="{FF2B5EF4-FFF2-40B4-BE49-F238E27FC236}">
                <a16:creationId xmlns:a16="http://schemas.microsoft.com/office/drawing/2014/main" id="{AF7CEEB3-A4C5-7A99-E695-049267D74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758" y="2252663"/>
            <a:ext cx="2619375" cy="2352675"/>
          </a:xfrm>
          <a:prstGeom prst="rect">
            <a:avLst/>
          </a:prstGeom>
        </p:spPr>
      </p:pic>
      <p:pic>
        <p:nvPicPr>
          <p:cNvPr id="7" name="Picture 6" descr="Vector drawing thermometers. Measuring ...">
            <a:extLst>
              <a:ext uri="{FF2B5EF4-FFF2-40B4-BE49-F238E27FC236}">
                <a16:creationId xmlns:a16="http://schemas.microsoft.com/office/drawing/2014/main" id="{5F95E457-86AC-E8C5-EA61-B3FBC5B85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6907" y="2253762"/>
            <a:ext cx="2066925" cy="23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F40E-92D4-102C-24C8-A6B8834C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Model Accuracy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7A547-0014-3B05-9362-29C54346D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The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XGBoost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model achieved an accuracy of </a:t>
            </a: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47.5%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, indicating it captures some patterns but struggles with more complex interactions between variables</a:t>
            </a:r>
          </a:p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Frequent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tyre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categories like </a:t>
            </a: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Hard New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 and </a:t>
            </a: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Medium New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 were predicted with better accuracy</a:t>
            </a:r>
            <a:endParaRPr lang="en-US" sz="1600">
              <a:solidFill>
                <a:srgbClr val="FFFFFF"/>
              </a:solidFill>
            </a:endParaRPr>
          </a:p>
          <a:p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Rare </a:t>
            </a:r>
            <a:r>
              <a:rPr lang="en-US" sz="1600" err="1">
                <a:solidFill>
                  <a:srgbClr val="FFFFFF"/>
                </a:solidFill>
                <a:ea typeface="+mn-lt"/>
                <a:cs typeface="+mn-lt"/>
              </a:rPr>
              <a:t>tyre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 types such as </a:t>
            </a: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Intermediate Used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 and </a:t>
            </a:r>
            <a:r>
              <a:rPr lang="en-US" sz="1600" b="1">
                <a:solidFill>
                  <a:srgbClr val="FFFFFF"/>
                </a:solidFill>
                <a:ea typeface="+mn-lt"/>
                <a:cs typeface="+mn-lt"/>
              </a:rPr>
              <a:t>Wet New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 showed poor performance, likely due to data imbalance</a:t>
            </a:r>
            <a:endParaRPr lang="en-US" sz="1600">
              <a:solidFill>
                <a:srgbClr val="FFFFFF"/>
              </a:solidFill>
            </a:endParaRPr>
          </a:p>
          <a:p>
            <a:pPr lvl="1"/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12E1F-DAEB-E55E-B8DD-62FB6EFC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5" y="1462396"/>
            <a:ext cx="5629268" cy="392641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7585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E1B3-BE9E-CB7C-5D0F-D6773CB2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Trends in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9307F-251F-293C-0CAE-B542011B6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The </a:t>
            </a:r>
            <a:r>
              <a:rPr lang="en-US" sz="1800" b="1">
                <a:solidFill>
                  <a:srgbClr val="FFFFFF"/>
                </a:solidFill>
                <a:ea typeface="+mn-lt"/>
                <a:cs typeface="+mn-lt"/>
              </a:rPr>
              <a:t>Actual vs Predicted Heatmap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 shows consistent misclassification patterns:</a:t>
            </a:r>
            <a:endParaRPr lang="en-US" sz="1800">
              <a:solidFill>
                <a:srgbClr val="FFFFFF"/>
              </a:solidFill>
            </a:endParaRPr>
          </a:p>
          <a:p>
            <a:endParaRPr lang="en-US" sz="18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1800" b="1">
                <a:solidFill>
                  <a:srgbClr val="FFFFFF"/>
                </a:solidFill>
                <a:ea typeface="+mn-lt"/>
                <a:cs typeface="+mn-lt"/>
              </a:rPr>
              <a:t>Hard Used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tyres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were often misclassified as </a:t>
            </a:r>
            <a:r>
              <a:rPr lang="en-US" sz="1800" b="1">
                <a:solidFill>
                  <a:srgbClr val="FFFFFF"/>
                </a:solidFill>
                <a:ea typeface="+mn-lt"/>
                <a:cs typeface="+mn-lt"/>
              </a:rPr>
              <a:t>Hard New</a:t>
            </a:r>
            <a:endParaRPr lang="en-US" sz="1800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 sz="1800" b="1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1800" b="1">
                <a:solidFill>
                  <a:srgbClr val="FFFFFF"/>
                </a:solidFill>
                <a:ea typeface="+mn-lt"/>
                <a:cs typeface="+mn-lt"/>
              </a:rPr>
              <a:t>Medium Used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 and </a:t>
            </a:r>
            <a:r>
              <a:rPr lang="en-US" sz="1800" b="1">
                <a:solidFill>
                  <a:srgbClr val="FFFFFF"/>
                </a:solidFill>
                <a:ea typeface="+mn-lt"/>
                <a:cs typeface="+mn-lt"/>
              </a:rPr>
              <a:t>Soft Used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 were confused frequently, possibly due to overlapping characteristics or similar conditions</a:t>
            </a:r>
            <a:endParaRPr lang="en-US" sz="1800">
              <a:solidFill>
                <a:srgbClr val="FFFFFF"/>
              </a:solidFill>
            </a:endParaRPr>
          </a:p>
          <a:p>
            <a:pPr lvl="1"/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C9D75-9358-0DBF-5249-B6B4D3D5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5" y="955762"/>
            <a:ext cx="5629268" cy="493968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6809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4542-507A-E81D-994D-E1992F23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B815-A2AA-7056-7C74-7D3ACC245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>
                <a:ea typeface="+mn-lt"/>
                <a:cs typeface="+mn-lt"/>
              </a:rPr>
              <a:t>While the accuracy is moderate, the model provides actionable insights into </a:t>
            </a:r>
            <a:r>
              <a:rPr lang="en-US" err="1">
                <a:ea typeface="+mn-lt"/>
                <a:cs typeface="+mn-lt"/>
              </a:rPr>
              <a:t>tyre</a:t>
            </a:r>
            <a:r>
              <a:rPr lang="en-US">
                <a:ea typeface="+mn-lt"/>
                <a:cs typeface="+mn-lt"/>
              </a:rPr>
              <a:t> choices under specific weather and track conditions</a:t>
            </a:r>
            <a:endParaRPr lang="en-US"/>
          </a:p>
          <a:p>
            <a:pPr marL="342900" indent="-342900"/>
            <a:endParaRPr lang="en-US">
              <a:ea typeface="+mn-lt"/>
              <a:cs typeface="+mn-lt"/>
            </a:endParaRPr>
          </a:p>
          <a:p>
            <a:pPr marL="342900" indent="-342900"/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This can serve as a baseline for further refinement, especially with richer features like pit strategy or driver preferences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9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8B36-72C1-82DA-17FA-4EEFFA44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Formula 1 Overview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AC4A873-8AE8-2C91-8AB9-261624150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17053"/>
              </p:ext>
            </p:extLst>
          </p:nvPr>
        </p:nvGraphicFramePr>
        <p:xfrm>
          <a:off x="241651" y="2235189"/>
          <a:ext cx="11848496" cy="4130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124">
                  <a:extLst>
                    <a:ext uri="{9D8B030D-6E8A-4147-A177-3AD203B41FA5}">
                      <a16:colId xmlns:a16="http://schemas.microsoft.com/office/drawing/2014/main" val="2195459268"/>
                    </a:ext>
                  </a:extLst>
                </a:gridCol>
                <a:gridCol w="2962124">
                  <a:extLst>
                    <a:ext uri="{9D8B030D-6E8A-4147-A177-3AD203B41FA5}">
                      <a16:colId xmlns:a16="http://schemas.microsoft.com/office/drawing/2014/main" val="860971915"/>
                    </a:ext>
                  </a:extLst>
                </a:gridCol>
                <a:gridCol w="2962124">
                  <a:extLst>
                    <a:ext uri="{9D8B030D-6E8A-4147-A177-3AD203B41FA5}">
                      <a16:colId xmlns:a16="http://schemas.microsoft.com/office/drawing/2014/main" val="1736788310"/>
                    </a:ext>
                  </a:extLst>
                </a:gridCol>
                <a:gridCol w="2962124">
                  <a:extLst>
                    <a:ext uri="{9D8B030D-6E8A-4147-A177-3AD203B41FA5}">
                      <a16:colId xmlns:a16="http://schemas.microsoft.com/office/drawing/2014/main" val="132269090"/>
                    </a:ext>
                  </a:extLst>
                </a:gridCol>
              </a:tblGrid>
              <a:tr h="413011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Series of Grand Prix’s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Different Tracks &amp; Shapes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Many Factors Influence a 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Explored the Influence on </a:t>
                      </a:r>
                      <a:r>
                        <a:rPr lang="en-US" err="1"/>
                        <a:t>Tyre</a:t>
                      </a:r>
                      <a:r>
                        <a:rPr lang="en-US"/>
                        <a:t> &amp; Pit Stop Strategy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25101"/>
                  </a:ext>
                </a:extLst>
              </a:tr>
            </a:tbl>
          </a:graphicData>
        </a:graphic>
      </p:graphicFrame>
      <p:pic>
        <p:nvPicPr>
          <p:cNvPr id="4" name="Picture 2" descr="2007 Pontiac Grand Prix Review &amp; Ratings | Edmunds">
            <a:extLst>
              <a:ext uri="{FF2B5EF4-FFF2-40B4-BE49-F238E27FC236}">
                <a16:creationId xmlns:a16="http://schemas.microsoft.com/office/drawing/2014/main" id="{E127CD75-A53C-E53D-FD4B-A52D40C0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7" y="2729267"/>
            <a:ext cx="2493621" cy="157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FB9F921C-E6A2-91ED-8C89-0F7AB49F4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875" y="2460318"/>
            <a:ext cx="2119025" cy="2119025"/>
          </a:xfrm>
          <a:prstGeom prst="rect">
            <a:avLst/>
          </a:prstGeom>
        </p:spPr>
      </p:pic>
      <p:pic>
        <p:nvPicPr>
          <p:cNvPr id="1028" name="Picture 4" descr="Formula 1 Images , Sutton Images">
            <a:extLst>
              <a:ext uri="{FF2B5EF4-FFF2-40B4-BE49-F238E27FC236}">
                <a16:creationId xmlns:a16="http://schemas.microsoft.com/office/drawing/2014/main" id="{B637801F-6E02-B5A9-FB54-060933B9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71" y="2679501"/>
            <a:ext cx="2505767" cy="16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y we love the F1 Australian Grand Prix | Formula 1®">
            <a:extLst>
              <a:ext uri="{FF2B5EF4-FFF2-40B4-BE49-F238E27FC236}">
                <a16:creationId xmlns:a16="http://schemas.microsoft.com/office/drawing/2014/main" id="{36EA45EF-0E27-5DBB-935B-E0927927D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5" y="4596085"/>
            <a:ext cx="2674180" cy="150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HL Fastest Pit Stop Award">
            <a:extLst>
              <a:ext uri="{FF2B5EF4-FFF2-40B4-BE49-F238E27FC236}">
                <a16:creationId xmlns:a16="http://schemas.microsoft.com/office/drawing/2014/main" id="{3A1C66EA-6A81-3D17-8BD6-5E4D814C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61" y="2945978"/>
            <a:ext cx="2422159" cy="161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ula 1: How F1 Teams Use Telemetry, Control, and Analytics to Go Faster  - Life at Cadence - Cadence Blogs - Cadence Community">
            <a:extLst>
              <a:ext uri="{FF2B5EF4-FFF2-40B4-BE49-F238E27FC236}">
                <a16:creationId xmlns:a16="http://schemas.microsoft.com/office/drawing/2014/main" id="{0436EAC9-66B7-77E0-9A43-023765148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51" y="4913535"/>
            <a:ext cx="2737765" cy="9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5B006B-D066-5EF4-44A8-B07A9587321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3167"/>
          <a:stretch/>
        </p:blipFill>
        <p:spPr>
          <a:xfrm>
            <a:off x="9195149" y="2963124"/>
            <a:ext cx="2856044" cy="1181217"/>
          </a:xfrm>
          <a:prstGeom prst="rect">
            <a:avLst/>
          </a:prstGeom>
        </p:spPr>
      </p:pic>
      <p:pic>
        <p:nvPicPr>
          <p:cNvPr id="1032" name="Picture 8" descr="Race Strategy">
            <a:extLst>
              <a:ext uri="{FF2B5EF4-FFF2-40B4-BE49-F238E27FC236}">
                <a16:creationId xmlns:a16="http://schemas.microsoft.com/office/drawing/2014/main" id="{4ED8D525-7CED-F7A9-774D-A282110A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49" y="4464971"/>
            <a:ext cx="2856044" cy="14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023 Formula 1 calendar revealed: F1 announces 24-race calendar for 2023 | Formula  1®">
            <a:extLst>
              <a:ext uri="{FF2B5EF4-FFF2-40B4-BE49-F238E27FC236}">
                <a16:creationId xmlns:a16="http://schemas.microsoft.com/office/drawing/2014/main" id="{0216BA40-1FEC-780C-34FF-7D1246F6FF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048" y="4579344"/>
            <a:ext cx="2674181" cy="150422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041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AD57-97E7-D078-3A2C-A992C66D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158F-622C-9C24-1C29-3FD8968D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Data Imbalance</a:t>
            </a:r>
            <a:r>
              <a:rPr lang="en-US">
                <a:ea typeface="+mn-lt"/>
                <a:cs typeface="+mn-lt"/>
              </a:rPr>
              <a:t>: Rare </a:t>
            </a:r>
            <a:r>
              <a:rPr lang="en-US" err="1">
                <a:ea typeface="+mn-lt"/>
                <a:cs typeface="+mn-lt"/>
              </a:rPr>
              <a:t>tyre</a:t>
            </a:r>
            <a:r>
              <a:rPr lang="en-US">
                <a:ea typeface="+mn-lt"/>
                <a:cs typeface="+mn-lt"/>
              </a:rPr>
              <a:t> types significantly affect model performance; oversampling or synthetic data generation could improve predictions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Feature Expansion</a:t>
            </a:r>
            <a:r>
              <a:rPr lang="en-US">
                <a:ea typeface="+mn-lt"/>
                <a:cs typeface="+mn-lt"/>
              </a:rPr>
              <a:t>: Including additional variables like pit stops, safety car laps, or driver preferences might enhance predictive power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Advanced Techniques</a:t>
            </a:r>
            <a:r>
              <a:rPr lang="en-US">
                <a:ea typeface="+mn-lt"/>
                <a:cs typeface="+mn-lt"/>
              </a:rPr>
              <a:t>: Exploring ensemble models or neural networks could improve classification for edge cases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90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5F58-4BF1-C6FB-482B-FE5F45C1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– Telemetry/Pitstops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69E57-0D67-3B34-AAA9-2FB4C3AC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>
                <a:ea typeface="+mn-lt"/>
                <a:cs typeface="+mn-lt"/>
              </a:rPr>
              <a:t>Goal</a:t>
            </a:r>
            <a:r>
              <a:rPr lang="en-US">
                <a:ea typeface="+mn-lt"/>
                <a:cs typeface="+mn-lt"/>
              </a:rPr>
              <a:t>: Predict the </a:t>
            </a:r>
            <a:r>
              <a:rPr lang="en-US">
                <a:latin typeface="Consolas"/>
              </a:rPr>
              <a:t>Lap Stop</a:t>
            </a:r>
            <a:r>
              <a:rPr lang="en-US">
                <a:ea typeface="+mn-lt"/>
                <a:cs typeface="+mn-lt"/>
              </a:rPr>
              <a:t> feature for Formula 1 races using various features in the dataset, including </a:t>
            </a:r>
            <a:r>
              <a:rPr lang="en-US" err="1">
                <a:latin typeface="Consolas"/>
              </a:rPr>
              <a:t>Driver_x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latin typeface="Consolas"/>
              </a:rPr>
              <a:t>RaceName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>
                <a:latin typeface="Consolas"/>
              </a:rPr>
              <a:t>Speed</a:t>
            </a:r>
            <a:r>
              <a:rPr lang="en-US">
                <a:ea typeface="+mn-lt"/>
                <a:cs typeface="+mn-lt"/>
              </a:rPr>
              <a:t>, and telemetry data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Dataset</a:t>
            </a:r>
            <a:r>
              <a:rPr lang="en-US">
                <a:ea typeface="+mn-lt"/>
                <a:cs typeface="+mn-lt"/>
              </a:rPr>
              <a:t>: Formula 1 telemetry and pitstop data (</a:t>
            </a:r>
            <a:r>
              <a:rPr lang="en-US">
                <a:latin typeface="Consolas"/>
              </a:rPr>
              <a:t>merged_telemetry_and_pitstop.csv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  <a:p>
            <a:endParaRPr lang="en-US"/>
          </a:p>
          <a:p>
            <a:r>
              <a:rPr lang="en-US" b="1"/>
              <a:t>Model Used</a:t>
            </a:r>
            <a:r>
              <a:rPr lang="en-US"/>
              <a:t>: Random Forest Regressor with 100 estimators</a:t>
            </a:r>
          </a:p>
          <a:p>
            <a:endParaRPr lang="en-US"/>
          </a:p>
          <a:p>
            <a:r>
              <a:rPr lang="en-US" b="1"/>
              <a:t>RMSE</a:t>
            </a:r>
            <a:r>
              <a:rPr lang="en-US"/>
              <a:t>: 90.36</a:t>
            </a:r>
            <a:endParaRPr lang="en-US">
              <a:latin typeface="Trebuchet MS"/>
            </a:endParaRPr>
          </a:p>
          <a:p>
            <a:endParaRPr lang="en-US"/>
          </a:p>
          <a:p>
            <a:r>
              <a:rPr lang="en-US"/>
              <a:t>R</a:t>
            </a:r>
            <a:r>
              <a:rPr lang="en-US" baseline="30000"/>
              <a:t>2 </a:t>
            </a:r>
            <a:r>
              <a:rPr lang="en-US"/>
              <a:t>Score: 0.51</a:t>
            </a:r>
            <a:endParaRPr lang="en-US" baseline="300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89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C16B-290C-3026-9493-48160D82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/>
              <a:t>Interpreting Model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C284-5B9B-B022-4F1C-4B7038C7C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b="1">
                <a:ea typeface="+mn-lt"/>
                <a:cs typeface="+mn-lt"/>
              </a:rPr>
              <a:t>Feature Importance Plot</a:t>
            </a:r>
            <a:r>
              <a:rPr lang="en-US" sz="2000">
                <a:ea typeface="+mn-lt"/>
                <a:cs typeface="+mn-lt"/>
              </a:rPr>
              <a:t>:</a:t>
            </a:r>
            <a:endParaRPr lang="en-US" sz="2000"/>
          </a:p>
          <a:p>
            <a:pPr lvl="1"/>
            <a:r>
              <a:rPr lang="en-US">
                <a:ea typeface="+mn-lt"/>
                <a:cs typeface="+mn-lt"/>
              </a:rPr>
              <a:t>Identifies critical features contributing to predictions, led by </a:t>
            </a:r>
            <a:r>
              <a:rPr lang="en-US">
                <a:latin typeface="Consolas"/>
              </a:rPr>
              <a:t>Speed</a:t>
            </a:r>
            <a:r>
              <a:rPr lang="en-US">
                <a:ea typeface="+mn-lt"/>
                <a:cs typeface="+mn-lt"/>
              </a:rPr>
              <a:t> and </a:t>
            </a:r>
            <a:r>
              <a:rPr lang="en-US">
                <a:latin typeface="Consolas"/>
              </a:rPr>
              <a:t>Throttle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Indicates overtaking opportunities and driver strategy, indirectly affecting pit stop needs</a:t>
            </a:r>
            <a:endParaRPr lang="en-US">
              <a:latin typeface="Consolas"/>
              <a:ea typeface="+mn-lt"/>
              <a:cs typeface="+mn-lt"/>
            </a:endParaRPr>
          </a:p>
          <a:p>
            <a:pPr lvl="1"/>
            <a:endParaRPr lang="en-US">
              <a:latin typeface="Consolas"/>
              <a:ea typeface="+mn-lt"/>
              <a:cs typeface="+mn-lt"/>
            </a:endParaRPr>
          </a:p>
          <a:p>
            <a:pPr lvl="1"/>
            <a:endParaRPr lang="en-US">
              <a:latin typeface="Consolas"/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Residual Plot</a:t>
            </a:r>
            <a:r>
              <a:rPr lang="en-US" sz="2000">
                <a:ea typeface="+mn-lt"/>
                <a:cs typeface="+mn-lt"/>
              </a:rPr>
              <a:t>:</a:t>
            </a:r>
            <a:endParaRPr lang="en-US" sz="2000"/>
          </a:p>
          <a:p>
            <a:pPr lvl="1"/>
            <a:r>
              <a:rPr lang="en-US">
                <a:ea typeface="+mn-lt"/>
                <a:cs typeface="+mn-lt"/>
              </a:rPr>
              <a:t>Displays the distribution of prediction errors to evaluate model performance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Observed triangular spread suggests variability increases with higher predicted values (heteroscedasticity)</a:t>
            </a:r>
            <a:endParaRPr lang="en-US" sz="2000"/>
          </a:p>
          <a:p>
            <a:endParaRPr lang="en-US" sz="2000"/>
          </a:p>
        </p:txBody>
      </p:sp>
      <p:pic>
        <p:nvPicPr>
          <p:cNvPr id="5" name="Picture 4" descr="A graph of blue dots&#10;&#10;Description automatically generated">
            <a:extLst>
              <a:ext uri="{FF2B5EF4-FFF2-40B4-BE49-F238E27FC236}">
                <a16:creationId xmlns:a16="http://schemas.microsoft.com/office/drawing/2014/main" id="{C5F38E7A-87DA-2BC6-75BA-7F45B412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05" r="4" b="-2049"/>
          <a:stretch/>
        </p:blipFill>
        <p:spPr>
          <a:xfrm>
            <a:off x="7029280" y="3438416"/>
            <a:ext cx="4724852" cy="330332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Picture 3" descr="A graph of blue rectangular objects&#10;&#10;Description automatically generated">
            <a:extLst>
              <a:ext uri="{FF2B5EF4-FFF2-40B4-BE49-F238E27FC236}">
                <a16:creationId xmlns:a16="http://schemas.microsoft.com/office/drawing/2014/main" id="{5353E6DA-52B3-1C64-BAD3-1A6B8578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2" b="-377"/>
          <a:stretch/>
        </p:blipFill>
        <p:spPr>
          <a:xfrm>
            <a:off x="7030568" y="295765"/>
            <a:ext cx="4714226" cy="307955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643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FC52-1526-B1FB-F7A4-619AAA64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C3D27-7CA6-2207-6F99-698F07C51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>
                <a:ea typeface="+mn-lt"/>
                <a:cs typeface="+mn-lt"/>
              </a:rPr>
              <a:t>Conduct hyperparameter tuning for the Random Forest model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Compare performance against other models </a:t>
            </a:r>
          </a:p>
          <a:p>
            <a:r>
              <a:rPr lang="en-US">
                <a:ea typeface="+mn-lt"/>
                <a:cs typeface="+mn-lt"/>
              </a:rPr>
              <a:t>Consider adding interaction terms/engineering new features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44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85D6-0B43-091E-D52E-B16C33AC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04D0-C447-29D5-3E19-D4FE2ABA9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>
                <a:ea typeface="+mn-lt"/>
                <a:cs typeface="+mn-lt"/>
              </a:rPr>
              <a:t>Key Insights: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Weather variables (e.g., Humidity, TrackTemp) and Lap strongly influence tyre and pitstop strategies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Medium New tyres emerged as the most versatile option across various conditions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Model Evaluation: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Random Forest and XGBoost provided baseline models with moderate accuracy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Identified significant predictors, such as Speed and Throttle, but faced challenges with rare tyre types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6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EE9F-7B2F-12D2-6C0D-F169E0F5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that went wrong/Had to fix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0C1FAE-6265-9918-69D5-B09C1A94EAE5}"/>
              </a:ext>
            </a:extLst>
          </p:cNvPr>
          <p:cNvSpPr/>
          <p:nvPr/>
        </p:nvSpPr>
        <p:spPr>
          <a:xfrm>
            <a:off x="614060" y="2264069"/>
            <a:ext cx="3769855" cy="42859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0C31CB-02D1-AA91-3B0E-83FC53062899}"/>
              </a:ext>
            </a:extLst>
          </p:cNvPr>
          <p:cNvSpPr/>
          <p:nvPr/>
        </p:nvSpPr>
        <p:spPr>
          <a:xfrm>
            <a:off x="614060" y="2264068"/>
            <a:ext cx="3769855" cy="1005593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Lap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F5447-B558-33AC-0536-A41B2FA5A8FB}"/>
              </a:ext>
            </a:extLst>
          </p:cNvPr>
          <p:cNvSpPr txBox="1"/>
          <p:nvPr/>
        </p:nvSpPr>
        <p:spPr>
          <a:xfrm>
            <a:off x="762000" y="3434080"/>
            <a:ext cx="34747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,Sans-Serif"/>
              <a:buChar char="•"/>
            </a:pPr>
            <a:r>
              <a:rPr lang="en-US"/>
              <a:t>Lap data was updating every second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/>
              <a:t>Extremely Large amounts of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134F0-8B14-BC03-336D-6ED1E02FDC7D}"/>
              </a:ext>
            </a:extLst>
          </p:cNvPr>
          <p:cNvSpPr/>
          <p:nvPr/>
        </p:nvSpPr>
        <p:spPr>
          <a:xfrm>
            <a:off x="7888620" y="2304709"/>
            <a:ext cx="3769855" cy="42859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22A81C-6790-EC39-0BE0-E458515E91C4}"/>
              </a:ext>
            </a:extLst>
          </p:cNvPr>
          <p:cNvSpPr/>
          <p:nvPr/>
        </p:nvSpPr>
        <p:spPr>
          <a:xfrm>
            <a:off x="7888620" y="2304708"/>
            <a:ext cx="3769855" cy="1005593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Tyre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E4E66-7D40-5388-D0CC-A0C1F85E70D8}"/>
              </a:ext>
            </a:extLst>
          </p:cNvPr>
          <p:cNvSpPr txBox="1"/>
          <p:nvPr/>
        </p:nvSpPr>
        <p:spPr>
          <a:xfrm>
            <a:off x="8036560" y="3474719"/>
            <a:ext cx="347472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,Sans-Serif"/>
              <a:buChar char="•"/>
            </a:pPr>
            <a:r>
              <a:rPr lang="en-US"/>
              <a:t>The </a:t>
            </a:r>
            <a:r>
              <a:rPr lang="en-US" err="1"/>
              <a:t>tyre</a:t>
            </a:r>
            <a:r>
              <a:rPr lang="en-US"/>
              <a:t> data was not effective without weather</a:t>
            </a:r>
          </a:p>
          <a:p>
            <a:pPr marL="285750" indent="-285750" algn="ctr">
              <a:buFont typeface="Arial,Sans-Serif"/>
              <a:buChar char="•"/>
            </a:pPr>
            <a:r>
              <a:rPr lang="en-US"/>
              <a:t>Tyre naming system changed in 2019</a:t>
            </a:r>
          </a:p>
          <a:p>
            <a:pPr marL="285750" indent="-285750" algn="ctr">
              <a:buFont typeface="Arial,Sans-Serif"/>
              <a:buChar char="•"/>
            </a:pP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C81521-7E26-6C35-93BB-74CE37F342BF}"/>
              </a:ext>
            </a:extLst>
          </p:cNvPr>
          <p:cNvCxnSpPr/>
          <p:nvPr/>
        </p:nvCxnSpPr>
        <p:spPr>
          <a:xfrm flipV="1">
            <a:off x="4236720" y="4521200"/>
            <a:ext cx="3769360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8167A2-10CA-1594-1B1C-04BA04AF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737" y="3205605"/>
            <a:ext cx="3431309" cy="24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04AE-8E4C-89CB-530F-D91D4A13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/>
              <a:t>Our Goals</a:t>
            </a:r>
          </a:p>
        </p:txBody>
      </p:sp>
      <p:graphicFrame>
        <p:nvGraphicFramePr>
          <p:cNvPr id="6153" name="Content Placeholder 2">
            <a:extLst>
              <a:ext uri="{FF2B5EF4-FFF2-40B4-BE49-F238E27FC236}">
                <a16:creationId xmlns:a16="http://schemas.microsoft.com/office/drawing/2014/main" id="{74EC5915-C412-A5F0-EC67-0B6E2E593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544765"/>
              </p:ext>
            </p:extLst>
          </p:nvPr>
        </p:nvGraphicFramePr>
        <p:xfrm>
          <a:off x="790014" y="2454653"/>
          <a:ext cx="4659906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phic 7" descr="Heart with solid fill">
            <a:extLst>
              <a:ext uri="{FF2B5EF4-FFF2-40B4-BE49-F238E27FC236}">
                <a16:creationId xmlns:a16="http://schemas.microsoft.com/office/drawing/2014/main" id="{0BFCA042-272F-3F92-6584-33B464B9E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97366" y="5452747"/>
            <a:ext cx="372319" cy="3723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3B203B-864D-AB20-13F6-0991A1027325}"/>
              </a:ext>
            </a:extLst>
          </p:cNvPr>
          <p:cNvSpPr/>
          <p:nvPr/>
        </p:nvSpPr>
        <p:spPr>
          <a:xfrm>
            <a:off x="5924055" y="2099732"/>
            <a:ext cx="5869761" cy="21965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D4537D-2F12-745C-1D3C-8832E8345663}"/>
              </a:ext>
            </a:extLst>
          </p:cNvPr>
          <p:cNvSpPr/>
          <p:nvPr/>
        </p:nvSpPr>
        <p:spPr>
          <a:xfrm>
            <a:off x="6144382" y="2268985"/>
            <a:ext cx="2484308" cy="188545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Motor Racing Trinity: F1, Python, and APIs">
            <a:extLst>
              <a:ext uri="{FF2B5EF4-FFF2-40B4-BE49-F238E27FC236}">
                <a16:creationId xmlns:a16="http://schemas.microsoft.com/office/drawing/2014/main" id="{58CBA24C-5B54-A5AC-FBCD-942C2DFEA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38" b="19766"/>
          <a:stretch/>
        </p:blipFill>
        <p:spPr bwMode="auto">
          <a:xfrm>
            <a:off x="6402638" y="2504327"/>
            <a:ext cx="1944558" cy="14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F7F0EF-0269-0C3A-D77D-E3864B47241B}"/>
              </a:ext>
            </a:extLst>
          </p:cNvPr>
          <p:cNvSpPr/>
          <p:nvPr/>
        </p:nvSpPr>
        <p:spPr>
          <a:xfrm>
            <a:off x="9102825" y="2255289"/>
            <a:ext cx="2484308" cy="188545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HL Fastest Pit Stop Award">
            <a:extLst>
              <a:ext uri="{FF2B5EF4-FFF2-40B4-BE49-F238E27FC236}">
                <a16:creationId xmlns:a16="http://schemas.microsoft.com/office/drawing/2014/main" id="{D7F2381E-BF2F-4A40-C415-BF958DDC82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065" y="2542559"/>
            <a:ext cx="2065714" cy="137886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C782BD-00C9-A4C6-0696-39F743235688}"/>
              </a:ext>
            </a:extLst>
          </p:cNvPr>
          <p:cNvSpPr/>
          <p:nvPr/>
        </p:nvSpPr>
        <p:spPr>
          <a:xfrm>
            <a:off x="5924055" y="4465560"/>
            <a:ext cx="5869761" cy="21965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CDAAB8-ED43-1023-D373-D65738DD6CAA}"/>
              </a:ext>
            </a:extLst>
          </p:cNvPr>
          <p:cNvSpPr/>
          <p:nvPr/>
        </p:nvSpPr>
        <p:spPr>
          <a:xfrm>
            <a:off x="6144382" y="4634813"/>
            <a:ext cx="2484308" cy="188545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65E102-2AFC-D60C-0F9F-4082C0EB89E6}"/>
              </a:ext>
            </a:extLst>
          </p:cNvPr>
          <p:cNvSpPr/>
          <p:nvPr/>
        </p:nvSpPr>
        <p:spPr>
          <a:xfrm>
            <a:off x="9102825" y="4634813"/>
            <a:ext cx="2484308" cy="188545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ow does weather impact Formula One? Find out here">
            <a:extLst>
              <a:ext uri="{FF2B5EF4-FFF2-40B4-BE49-F238E27FC236}">
                <a16:creationId xmlns:a16="http://schemas.microsoft.com/office/drawing/2014/main" id="{3E2D8D8C-625C-2E71-B5F3-6DAB1E0A9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094" y="4859988"/>
            <a:ext cx="2153178" cy="14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xplained: Pirelli F1 Tyre Compounds – Fueler™">
            <a:extLst>
              <a:ext uri="{FF2B5EF4-FFF2-40B4-BE49-F238E27FC236}">
                <a16:creationId xmlns:a16="http://schemas.microsoft.com/office/drawing/2014/main" id="{7989DEE2-BDA1-F5C9-9A2B-B1B6621D54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9992" y="4859988"/>
            <a:ext cx="2149973" cy="1435107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9C56FCA8-943E-2C24-AE5D-DC3F01050D29}"/>
              </a:ext>
            </a:extLst>
          </p:cNvPr>
          <p:cNvSpPr/>
          <p:nvPr/>
        </p:nvSpPr>
        <p:spPr>
          <a:xfrm>
            <a:off x="8347196" y="2970590"/>
            <a:ext cx="975869" cy="458410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6C278BA2-FBD8-7D9D-F377-3ECE9B074963}"/>
              </a:ext>
            </a:extLst>
          </p:cNvPr>
          <p:cNvSpPr/>
          <p:nvPr/>
        </p:nvSpPr>
        <p:spPr>
          <a:xfrm>
            <a:off x="8463972" y="5312229"/>
            <a:ext cx="789926" cy="43397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04F9-7F4F-FDAB-C43E-FE457EE5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Data Collection &amp; Data Cleaning – Tyre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79DD72-630F-8D58-6C17-4106812CF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endParaRPr lang="en-US" sz="1400"/>
          </a:p>
          <a:p>
            <a:pPr lvl="1">
              <a:buFont typeface="Courier New" panose="020B0604020202020204" pitchFamily="34" charset="0"/>
              <a:buChar char="o"/>
            </a:pPr>
            <a:endParaRPr lang="en-US"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718FB-039B-076E-8075-6B612B289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67" y="2241833"/>
            <a:ext cx="6096000" cy="1987286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2765288-D71C-6921-75C8-A56F28FB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00"/>
          <a:stretch/>
        </p:blipFill>
        <p:spPr>
          <a:xfrm>
            <a:off x="5672667" y="4644571"/>
            <a:ext cx="6096000" cy="290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E715BD-1579-A6FE-1607-1CD893DC9297}"/>
              </a:ext>
            </a:extLst>
          </p:cNvPr>
          <p:cNvSpPr txBox="1"/>
          <p:nvPr/>
        </p:nvSpPr>
        <p:spPr>
          <a:xfrm>
            <a:off x="677334" y="2902857"/>
            <a:ext cx="53339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CFA F1 -&gt; CSV -&gt; Reordering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BAD7F-B7A7-2300-4ECE-C5FF00F57902}"/>
              </a:ext>
            </a:extLst>
          </p:cNvPr>
          <p:cNvSpPr txBox="1"/>
          <p:nvPr/>
        </p:nvSpPr>
        <p:spPr>
          <a:xfrm>
            <a:off x="677332" y="4832047"/>
            <a:ext cx="46687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Data was reordered to align race winners sequentially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2862F5C-43B0-A860-3611-46E03BF002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7374"/>
          <a:stretch/>
        </p:blipFill>
        <p:spPr>
          <a:xfrm>
            <a:off x="5672666" y="5311565"/>
            <a:ext cx="6096000" cy="376541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FF469C0-7432-6A1A-C6A9-DCD5CD0A3D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36" b="16883"/>
          <a:stretch/>
        </p:blipFill>
        <p:spPr>
          <a:xfrm>
            <a:off x="5672667" y="5604647"/>
            <a:ext cx="6096000" cy="3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0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05173-6C62-86F8-2C62-5CAF1F52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 – Pit Stops</a:t>
            </a:r>
          </a:p>
        </p:txBody>
      </p:sp>
      <p:pic>
        <p:nvPicPr>
          <p:cNvPr id="2052" name="Picture 4" descr="GUIDO IT'S TIME!!! PIT STOP EDIT (meme)">
            <a:extLst>
              <a:ext uri="{FF2B5EF4-FFF2-40B4-BE49-F238E27FC236}">
                <a16:creationId xmlns:a16="http://schemas.microsoft.com/office/drawing/2014/main" id="{0EF768B5-7D27-4B99-65CA-8085D36415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7972" y="2402724"/>
            <a:ext cx="6397978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B80A06-DEF0-039E-2CB9-72DEEF241D07}"/>
              </a:ext>
            </a:extLst>
          </p:cNvPr>
          <p:cNvSpPr/>
          <p:nvPr/>
        </p:nvSpPr>
        <p:spPr>
          <a:xfrm>
            <a:off x="476050" y="2279048"/>
            <a:ext cx="2083302" cy="108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Checked for and dropped </a:t>
            </a:r>
            <a:r>
              <a:rPr lang="en-US" err="1"/>
              <a:t>NaN</a:t>
            </a:r>
            <a:r>
              <a:rPr lang="en-US"/>
              <a:t> values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CFC09F-29E6-99D4-CC0F-470FF35FC026}"/>
              </a:ext>
            </a:extLst>
          </p:cNvPr>
          <p:cNvSpPr/>
          <p:nvPr/>
        </p:nvSpPr>
        <p:spPr>
          <a:xfrm>
            <a:off x="3027838" y="2965048"/>
            <a:ext cx="2046514" cy="108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Renamed unnecessary spaces in column names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D3742A-BBF1-4121-4C82-7909EE5C4189}"/>
              </a:ext>
            </a:extLst>
          </p:cNvPr>
          <p:cNvSpPr/>
          <p:nvPr/>
        </p:nvSpPr>
        <p:spPr>
          <a:xfrm>
            <a:off x="476050" y="3809484"/>
            <a:ext cx="2046514" cy="108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Renamed Lap Stop to Lap to prevent confusion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3DD917-AA55-90A1-B9C8-445CE8590603}"/>
              </a:ext>
            </a:extLst>
          </p:cNvPr>
          <p:cNvSpPr/>
          <p:nvPr/>
        </p:nvSpPr>
        <p:spPr>
          <a:xfrm>
            <a:off x="2998260" y="4429876"/>
            <a:ext cx="2046514" cy="108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Fixed rows with weird /xa0 value on the end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6D31E42-4D03-638E-A268-44E91A3A607D}"/>
              </a:ext>
            </a:extLst>
          </p:cNvPr>
          <p:cNvSpPr/>
          <p:nvPr/>
        </p:nvSpPr>
        <p:spPr>
          <a:xfrm rot="8302419">
            <a:off x="2501458" y="3637127"/>
            <a:ext cx="526635" cy="236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6C28391-64FC-9942-3D0D-B6FED1FA96B8}"/>
              </a:ext>
            </a:extLst>
          </p:cNvPr>
          <p:cNvSpPr/>
          <p:nvPr/>
        </p:nvSpPr>
        <p:spPr>
          <a:xfrm rot="2692290">
            <a:off x="2534011" y="2859231"/>
            <a:ext cx="534359" cy="2116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0D8FDF2-2C1F-2F6B-EC80-20EF2FEA7B62}"/>
              </a:ext>
            </a:extLst>
          </p:cNvPr>
          <p:cNvSpPr/>
          <p:nvPr/>
        </p:nvSpPr>
        <p:spPr>
          <a:xfrm rot="2499822">
            <a:off x="2494863" y="4390068"/>
            <a:ext cx="518218" cy="211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35C378-6368-6C58-4DB9-8E6CC5C0D670}"/>
              </a:ext>
            </a:extLst>
          </p:cNvPr>
          <p:cNvSpPr/>
          <p:nvPr/>
        </p:nvSpPr>
        <p:spPr>
          <a:xfrm>
            <a:off x="476050" y="5339920"/>
            <a:ext cx="2088794" cy="11818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Added Winner &amp; Type columns manually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9323FF1-387B-805A-F1BF-64B47B8E3000}"/>
              </a:ext>
            </a:extLst>
          </p:cNvPr>
          <p:cNvSpPr/>
          <p:nvPr/>
        </p:nvSpPr>
        <p:spPr>
          <a:xfrm rot="8302419">
            <a:off x="2479385" y="5179582"/>
            <a:ext cx="526635" cy="2361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18B5-0495-E983-9418-568C5491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88C3D-EC79-2ADC-F07A-80F5D1D83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FastF1 API → Weather and telemetry data</a:t>
            </a:r>
          </a:p>
          <a:p>
            <a:r>
              <a:rPr lang="en-US" sz="2000" err="1"/>
              <a:t>Ergast</a:t>
            </a:r>
            <a:r>
              <a:rPr lang="en-US" sz="2000"/>
              <a:t> API → Grand Prix metadata, Pit Stop data </a:t>
            </a:r>
          </a:p>
          <a:p>
            <a:r>
              <a:rPr lang="en-US" sz="2000"/>
              <a:t>F1CFA → </a:t>
            </a:r>
            <a:r>
              <a:rPr lang="en-US" sz="2000" err="1"/>
              <a:t>Tyre</a:t>
            </a:r>
            <a:r>
              <a:rPr lang="en-US" sz="2000"/>
              <a:t> data</a:t>
            </a:r>
          </a:p>
          <a:p>
            <a:r>
              <a:rPr lang="en-US" sz="2000"/>
              <a:t>Merge data → Preprocessing → Encoding/Standardization → Feature Engineering</a:t>
            </a:r>
          </a:p>
          <a:p>
            <a:r>
              <a:rPr lang="en-US" sz="2000"/>
              <a:t>Train-test split → Hyperparameter tuning → </a:t>
            </a:r>
            <a:r>
              <a:rPr lang="en-US" sz="2000" err="1"/>
              <a:t>XGBoost</a:t>
            </a:r>
            <a:r>
              <a:rPr lang="en-US" sz="2000"/>
              <a:t> training</a:t>
            </a:r>
          </a:p>
          <a:p>
            <a:r>
              <a:rPr lang="en-US" sz="2000"/>
              <a:t>Metrics → Visualizations (e.g., Confusion Matrix, Feature Importance)</a:t>
            </a:r>
          </a:p>
          <a:p>
            <a:endParaRPr lang="en-US" sz="1400"/>
          </a:p>
          <a:p>
            <a:endParaRPr lang="en-US" sz="1400"/>
          </a:p>
          <a:p>
            <a:endParaRPr lang="en-US"/>
          </a:p>
        </p:txBody>
      </p:sp>
      <p:pic>
        <p:nvPicPr>
          <p:cNvPr id="5" name="Picture 4" descr="A cartoon car with headphones">
            <a:extLst>
              <a:ext uri="{FF2B5EF4-FFF2-40B4-BE49-F238E27FC236}">
                <a16:creationId xmlns:a16="http://schemas.microsoft.com/office/drawing/2014/main" id="{D2A14A24-8BF8-990D-5517-4733DC91D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5597">
            <a:off x="8359135" y="2234732"/>
            <a:ext cx="2216846" cy="2388538"/>
          </a:xfrm>
          <a:prstGeom prst="rect">
            <a:avLst/>
          </a:prstGeom>
        </p:spPr>
      </p:pic>
      <p:pic>
        <p:nvPicPr>
          <p:cNvPr id="6" name="Picture 5" descr="A cartoon car with headphones">
            <a:extLst>
              <a:ext uri="{FF2B5EF4-FFF2-40B4-BE49-F238E27FC236}">
                <a16:creationId xmlns:a16="http://schemas.microsoft.com/office/drawing/2014/main" id="{6D1F2957-4241-0DD5-C012-BFBB6BA0D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86522">
            <a:off x="6231322" y="4464787"/>
            <a:ext cx="2216846" cy="2388538"/>
          </a:xfrm>
          <a:prstGeom prst="rect">
            <a:avLst/>
          </a:prstGeom>
        </p:spPr>
      </p:pic>
      <p:pic>
        <p:nvPicPr>
          <p:cNvPr id="7" name="Picture 6" descr="A cartoon car with headphones">
            <a:extLst>
              <a:ext uri="{FF2B5EF4-FFF2-40B4-BE49-F238E27FC236}">
                <a16:creationId xmlns:a16="http://schemas.microsoft.com/office/drawing/2014/main" id="{D42EC5C5-7237-4699-E355-3274135CB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37820">
            <a:off x="4378828" y="450110"/>
            <a:ext cx="2216846" cy="2388538"/>
          </a:xfrm>
          <a:prstGeom prst="rect">
            <a:avLst/>
          </a:prstGeom>
        </p:spPr>
      </p:pic>
      <p:pic>
        <p:nvPicPr>
          <p:cNvPr id="8" name="Picture 7" descr="A cartoon car with headphones">
            <a:extLst>
              <a:ext uri="{FF2B5EF4-FFF2-40B4-BE49-F238E27FC236}">
                <a16:creationId xmlns:a16="http://schemas.microsoft.com/office/drawing/2014/main" id="{13C12A13-7D19-A1B0-866B-55F65285C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61794">
            <a:off x="1025809" y="4543882"/>
            <a:ext cx="2216846" cy="2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5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5C1B-6438-6E26-62F1-AC589E2E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 – Pit Stops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3CD9-2515-1C19-481F-8DBEC0FD5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05" y="2336872"/>
            <a:ext cx="9747477" cy="36672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Stratified by Circuit Type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10CA4D-30FD-74E4-8ADC-2B3EA6737599}"/>
              </a:ext>
            </a:extLst>
          </p:cNvPr>
          <p:cNvSpPr/>
          <p:nvPr/>
        </p:nvSpPr>
        <p:spPr>
          <a:xfrm>
            <a:off x="1007049" y="2823480"/>
            <a:ext cx="1386114" cy="587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Race Circuit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4E3827-610C-33E5-00A3-FDE6DA4990DC}"/>
              </a:ext>
            </a:extLst>
          </p:cNvPr>
          <p:cNvSpPr/>
          <p:nvPr/>
        </p:nvSpPr>
        <p:spPr>
          <a:xfrm>
            <a:off x="5101375" y="2854698"/>
            <a:ext cx="1386115" cy="5870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Whole data frame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C3A11C0A-CAF6-C0D0-39B4-162CDD7727EB}"/>
              </a:ext>
            </a:extLst>
          </p:cNvPr>
          <p:cNvSpPr/>
          <p:nvPr/>
        </p:nvSpPr>
        <p:spPr>
          <a:xfrm>
            <a:off x="2471567" y="2885769"/>
            <a:ext cx="498324" cy="52493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AF8F2-AA95-86FC-91C2-7010A866DC17}"/>
              </a:ext>
            </a:extLst>
          </p:cNvPr>
          <p:cNvSpPr/>
          <p:nvPr/>
        </p:nvSpPr>
        <p:spPr>
          <a:xfrm>
            <a:off x="2999619" y="2854698"/>
            <a:ext cx="1386114" cy="5870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Street Circuit</a:t>
            </a:r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BB1F85CB-B2F4-59BE-DE23-2C7EB167B6D3}"/>
              </a:ext>
            </a:extLst>
          </p:cNvPr>
          <p:cNvSpPr/>
          <p:nvPr/>
        </p:nvSpPr>
        <p:spPr>
          <a:xfrm>
            <a:off x="4465780" y="2914796"/>
            <a:ext cx="580571" cy="466878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Scatter plot - Wikipedia">
            <a:extLst>
              <a:ext uri="{FF2B5EF4-FFF2-40B4-BE49-F238E27FC236}">
                <a16:creationId xmlns:a16="http://schemas.microsoft.com/office/drawing/2014/main" id="{59AA5D59-DE38-2661-3E2D-8BF6B059B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445" y="2172550"/>
            <a:ext cx="4447560" cy="4382728"/>
          </a:xfrm>
          <a:prstGeom prst="rect">
            <a:avLst/>
          </a:prstGeom>
        </p:spPr>
      </p:pic>
      <p:pic>
        <p:nvPicPr>
          <p:cNvPr id="6" name="Picture 5" descr="Reading box plots (practice) | Box ...">
            <a:extLst>
              <a:ext uri="{FF2B5EF4-FFF2-40B4-BE49-F238E27FC236}">
                <a16:creationId xmlns:a16="http://schemas.microsoft.com/office/drawing/2014/main" id="{66F25AF8-3261-44B0-F4F2-0651F1D8D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34" y="3785503"/>
            <a:ext cx="4994478" cy="2404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FF7A22-0CA4-A445-6922-9902B514CAD3}"/>
              </a:ext>
            </a:extLst>
          </p:cNvPr>
          <p:cNvSpPr txBox="1"/>
          <p:nvPr/>
        </p:nvSpPr>
        <p:spPr>
          <a:xfrm>
            <a:off x="2881135" y="6272602"/>
            <a:ext cx="1014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X &gt; 25</a:t>
            </a:r>
          </a:p>
        </p:txBody>
      </p:sp>
    </p:spTree>
    <p:extLst>
      <p:ext uri="{BB962C8B-B14F-4D97-AF65-F5344CB8AC3E}">
        <p14:creationId xmlns:p14="http://schemas.microsoft.com/office/powerpoint/2010/main" val="228998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in a race suit&#10;&#10;Description automatically generated">
            <a:extLst>
              <a:ext uri="{FF2B5EF4-FFF2-40B4-BE49-F238E27FC236}">
                <a16:creationId xmlns:a16="http://schemas.microsoft.com/office/drawing/2014/main" id="{0CB2FFD4-27E0-E0D9-6053-89B881C99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4856">
            <a:off x="5638764" y="2679001"/>
            <a:ext cx="1964079" cy="2526520"/>
          </a:xfrm>
          <a:prstGeom prst="rect">
            <a:avLst/>
          </a:prstGeom>
        </p:spPr>
      </p:pic>
      <p:pic>
        <p:nvPicPr>
          <p:cNvPr id="15" name="Picture 14" descr="A person in a white race suit holding a helmet&#10;&#10;Description automatically generated">
            <a:extLst>
              <a:ext uri="{FF2B5EF4-FFF2-40B4-BE49-F238E27FC236}">
                <a16:creationId xmlns:a16="http://schemas.microsoft.com/office/drawing/2014/main" id="{6F0AFCAE-0135-D557-5362-67790E496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5510">
            <a:off x="4871511" y="2730780"/>
            <a:ext cx="1615310" cy="2422965"/>
          </a:xfrm>
          <a:prstGeom prst="rect">
            <a:avLst/>
          </a:prstGeom>
        </p:spPr>
      </p:pic>
      <p:pic>
        <p:nvPicPr>
          <p:cNvPr id="11" name="Picture 10" descr="A person in a white race suit holding a helmet&#10;&#10;Description automatically generated">
            <a:extLst>
              <a:ext uri="{FF2B5EF4-FFF2-40B4-BE49-F238E27FC236}">
                <a16:creationId xmlns:a16="http://schemas.microsoft.com/office/drawing/2014/main" id="{17CA930B-41DC-BCA7-2526-CE4E54416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25" y="2598357"/>
            <a:ext cx="1691169" cy="25367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874C4-96BE-D1BD-CF4F-D94AB94A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 - Separating Pit Stop Data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57EF3B-1F2A-8034-43D9-B728E4F64CEC}"/>
              </a:ext>
            </a:extLst>
          </p:cNvPr>
          <p:cNvSpPr/>
          <p:nvPr/>
        </p:nvSpPr>
        <p:spPr>
          <a:xfrm>
            <a:off x="1212892" y="2225798"/>
            <a:ext cx="3141394" cy="113183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Separated </a:t>
            </a:r>
            <a:r>
              <a:rPr lang="en-US">
                <a:solidFill>
                  <a:srgbClr val="00B050"/>
                </a:solidFill>
              </a:rPr>
              <a:t>Winners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Losers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6AE0D4A-72A4-7314-9FF8-28C338E3536D}"/>
              </a:ext>
            </a:extLst>
          </p:cNvPr>
          <p:cNvSpPr/>
          <p:nvPr/>
        </p:nvSpPr>
        <p:spPr>
          <a:xfrm rot="5400000">
            <a:off x="1924827" y="4056745"/>
            <a:ext cx="1717523" cy="60476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474B89-30FE-00A8-791A-4360D23009F1}"/>
              </a:ext>
            </a:extLst>
          </p:cNvPr>
          <p:cNvSpPr/>
          <p:nvPr/>
        </p:nvSpPr>
        <p:spPr>
          <a:xfrm>
            <a:off x="1283044" y="5293151"/>
            <a:ext cx="3141394" cy="113183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Separated </a:t>
            </a:r>
            <a:r>
              <a:rPr lang="en-US">
                <a:solidFill>
                  <a:srgbClr val="2D9020"/>
                </a:solidFill>
              </a:rPr>
              <a:t>Best Three Winners </a:t>
            </a:r>
            <a:r>
              <a:rPr lang="en-US"/>
              <a:t>and </a:t>
            </a:r>
            <a:r>
              <a:rPr lang="en-US">
                <a:solidFill>
                  <a:srgbClr val="C00000"/>
                </a:solidFill>
              </a:rPr>
              <a:t>Worst Three Losers</a:t>
            </a:r>
          </a:p>
        </p:txBody>
      </p:sp>
      <p:pic>
        <p:nvPicPr>
          <p:cNvPr id="13" name="Picture 12" descr="A silver trash can with black background&#10;&#10;Description automatically generated">
            <a:extLst>
              <a:ext uri="{FF2B5EF4-FFF2-40B4-BE49-F238E27FC236}">
                <a16:creationId xmlns:a16="http://schemas.microsoft.com/office/drawing/2014/main" id="{4B9153A7-CF82-040C-DB0C-CC3EDF48A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11" y="3404058"/>
            <a:ext cx="3647580" cy="2732164"/>
          </a:xfrm>
          <a:prstGeom prst="rect">
            <a:avLst/>
          </a:prstGeom>
        </p:spPr>
      </p:pic>
      <p:pic>
        <p:nvPicPr>
          <p:cNvPr id="5122" name="Picture 2" descr="Podium photos help needed | SlotForum">
            <a:extLst>
              <a:ext uri="{FF2B5EF4-FFF2-40B4-BE49-F238E27FC236}">
                <a16:creationId xmlns:a16="http://schemas.microsoft.com/office/drawing/2014/main" id="{AB987F40-FE6B-540C-62E2-0C827651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181" y="2225798"/>
            <a:ext cx="4549970" cy="42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erson in a white race suit holding a helmet&#10;&#10;Description automatically generated">
            <a:extLst>
              <a:ext uri="{FF2B5EF4-FFF2-40B4-BE49-F238E27FC236}">
                <a16:creationId xmlns:a16="http://schemas.microsoft.com/office/drawing/2014/main" id="{29F31B54-4676-803F-747A-B58041BED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065" y="2400852"/>
            <a:ext cx="2695850" cy="4205527"/>
          </a:xfrm>
          <a:prstGeom prst="rect">
            <a:avLst/>
          </a:prstGeom>
        </p:spPr>
      </p:pic>
      <p:pic>
        <p:nvPicPr>
          <p:cNvPr id="19" name="Picture 18" descr="A person in a race car suit holding a helmet&#10;&#10;Description automatically generated">
            <a:extLst>
              <a:ext uri="{FF2B5EF4-FFF2-40B4-BE49-F238E27FC236}">
                <a16:creationId xmlns:a16="http://schemas.microsoft.com/office/drawing/2014/main" id="{9FAC5DFE-0E3E-90E5-6275-13B66D3761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851" y="2678357"/>
            <a:ext cx="2445455" cy="3668183"/>
          </a:xfrm>
          <a:prstGeom prst="rect">
            <a:avLst/>
          </a:prstGeom>
        </p:spPr>
      </p:pic>
      <p:pic>
        <p:nvPicPr>
          <p:cNvPr id="21" name="Picture 20" descr="A person in a white race suit holding a helmet&#10;&#10;Description automatically generated">
            <a:extLst>
              <a:ext uri="{FF2B5EF4-FFF2-40B4-BE49-F238E27FC236}">
                <a16:creationId xmlns:a16="http://schemas.microsoft.com/office/drawing/2014/main" id="{62BE0D43-1981-9DA0-69F2-D7D3EF2C0C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33" y="2329406"/>
            <a:ext cx="1678065" cy="35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BFB6-1BE0-BAA5-6738-BCEBEE76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EDA – Pit Stop Graphs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6460EF-0C4F-7F72-D4E0-C4112101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9" y="2107932"/>
            <a:ext cx="4749119" cy="356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AE067-84A5-5580-5821-DBD50B48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323" y="2107932"/>
            <a:ext cx="4749119" cy="35618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E1315B34-D263-7D4C-F871-43D279D7E292}"/>
              </a:ext>
            </a:extLst>
          </p:cNvPr>
          <p:cNvSpPr/>
          <p:nvPr/>
        </p:nvSpPr>
        <p:spPr>
          <a:xfrm>
            <a:off x="972458" y="5715305"/>
            <a:ext cx="4131732" cy="963804"/>
          </a:xfrm>
          <a:prstGeom prst="upArrowCallout">
            <a:avLst>
              <a:gd name="adj1" fmla="val 26004"/>
              <a:gd name="adj2" fmla="val 26506"/>
              <a:gd name="adj3" fmla="val 25000"/>
              <a:gd name="adj4" fmla="val 65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On average winners pitted later than losers in race circuits, and the winner’s range is more condensed</a:t>
            </a:r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0DE9CE97-7FD1-BFE6-AC8F-4E3E679754A0}"/>
              </a:ext>
            </a:extLst>
          </p:cNvPr>
          <p:cNvSpPr/>
          <p:nvPr/>
        </p:nvSpPr>
        <p:spPr>
          <a:xfrm>
            <a:off x="6608837" y="5719534"/>
            <a:ext cx="3900789" cy="963804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400"/>
              <a:t>Not a large difference but Nico Rosberg, Lewis Hamilton, and Max Verstappen are all around the same area</a:t>
            </a:r>
          </a:p>
        </p:txBody>
      </p:sp>
    </p:spTree>
    <p:extLst>
      <p:ext uri="{BB962C8B-B14F-4D97-AF65-F5344CB8AC3E}">
        <p14:creationId xmlns:p14="http://schemas.microsoft.com/office/powerpoint/2010/main" val="320411258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Application>Microsoft Office PowerPoint</Application>
  <PresentationFormat>Widescreen</PresentationFormat>
  <Slides>25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Berlin</vt:lpstr>
      <vt:lpstr>Formula 1 Optimization</vt:lpstr>
      <vt:lpstr>Formula 1 Overview</vt:lpstr>
      <vt:lpstr>Our Goals</vt:lpstr>
      <vt:lpstr>Data Collection &amp; Data Cleaning – Tyre data</vt:lpstr>
      <vt:lpstr>Data Cleaning – Pit Stops</vt:lpstr>
      <vt:lpstr>Data Pipeline</vt:lpstr>
      <vt:lpstr>Exploratory Data Analysis – Pit Stops</vt:lpstr>
      <vt:lpstr>EDA - Separating Pit Stop Data </vt:lpstr>
      <vt:lpstr>EDA – Pit Stop Graphs</vt:lpstr>
      <vt:lpstr>Weather/Tyre EDA</vt:lpstr>
      <vt:lpstr>EDA – Weather / Tyre graphs (Humidity and tyre usage)</vt:lpstr>
      <vt:lpstr>Exploratory Data Analysis – Weather/Tyre</vt:lpstr>
      <vt:lpstr>Data Transformation and Model Selection</vt:lpstr>
      <vt:lpstr>Model Evaluation</vt:lpstr>
      <vt:lpstr>Results of Hyperparameter Tuning</vt:lpstr>
      <vt:lpstr>Key Drivers of Tyre Choice Predictions</vt:lpstr>
      <vt:lpstr>Model Accuracy and Limitations</vt:lpstr>
      <vt:lpstr>Trends in Predictions</vt:lpstr>
      <vt:lpstr>Model Usability</vt:lpstr>
      <vt:lpstr>Challenges and Next Steps</vt:lpstr>
      <vt:lpstr>Data Analysis – Telemetry/Pitstops</vt:lpstr>
      <vt:lpstr>Interpreting Model Insights</vt:lpstr>
      <vt:lpstr>Model Optimization</vt:lpstr>
      <vt:lpstr>What We Learned</vt:lpstr>
      <vt:lpstr>Things that went wrong/Had to fix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Keegan Barbee</dc:creator>
  <cp:revision>3</cp:revision>
  <dcterms:created xsi:type="dcterms:W3CDTF">2024-12-03T03:03:22Z</dcterms:created>
  <dcterms:modified xsi:type="dcterms:W3CDTF">2024-12-07T03:25:43Z</dcterms:modified>
</cp:coreProperties>
</file>